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7772400" cy="10058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951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3" d="100"/>
          <a:sy n="43" d="100"/>
        </p:scale>
        <p:origin x="2140" y="56"/>
      </p:cViewPr>
      <p:guideLst>
        <p:guide orient="horz" pos="3168"/>
        <p:guide pos="244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66" tIns="46583" rIns="93166" bIns="46583" rtlCol="0"/>
          <a:lstStyle>
            <a:lvl1pPr algn="l">
              <a:defRPr sz="1200"/>
            </a:lvl1pPr>
          </a:lstStyle>
          <a:p>
            <a:endParaRPr lang="en-US" dirty="0"/>
          </a:p>
        </p:txBody>
      </p:sp>
      <p:sp>
        <p:nvSpPr>
          <p:cNvPr id="3" name="Date Placeholder 2"/>
          <p:cNvSpPr>
            <a:spLocks noGrp="1"/>
          </p:cNvSpPr>
          <p:nvPr>
            <p:ph type="dt" idx="1"/>
          </p:nvPr>
        </p:nvSpPr>
        <p:spPr>
          <a:xfrm>
            <a:off x="3970939" y="0"/>
            <a:ext cx="3037840" cy="466434"/>
          </a:xfrm>
          <a:prstGeom prst="rect">
            <a:avLst/>
          </a:prstGeom>
        </p:spPr>
        <p:txBody>
          <a:bodyPr vert="horz" lIns="93166" tIns="46583" rIns="93166" bIns="46583" rtlCol="0"/>
          <a:lstStyle>
            <a:lvl1pPr algn="r">
              <a:defRPr sz="1200"/>
            </a:lvl1pPr>
          </a:lstStyle>
          <a:p>
            <a:fld id="{6DD288D7-19BF-436C-8187-FF2B38EDBC94}" type="datetimeFigureOut">
              <a:rPr lang="en-US" smtClean="0"/>
              <a:t>4/23/2019</a:t>
            </a:fld>
            <a:endParaRPr lang="en-US" dirty="0"/>
          </a:p>
        </p:txBody>
      </p:sp>
      <p:sp>
        <p:nvSpPr>
          <p:cNvPr id="4" name="Slide Image Placeholder 3"/>
          <p:cNvSpPr>
            <a:spLocks noGrp="1" noRot="1" noChangeAspect="1"/>
          </p:cNvSpPr>
          <p:nvPr>
            <p:ph type="sldImg" idx="2"/>
          </p:nvPr>
        </p:nvSpPr>
        <p:spPr>
          <a:xfrm>
            <a:off x="2293938" y="1162050"/>
            <a:ext cx="2422525" cy="3136900"/>
          </a:xfrm>
          <a:prstGeom prst="rect">
            <a:avLst/>
          </a:prstGeom>
          <a:noFill/>
          <a:ln w="12700">
            <a:solidFill>
              <a:prstClr val="black"/>
            </a:solidFill>
          </a:ln>
        </p:spPr>
        <p:txBody>
          <a:bodyPr vert="horz" lIns="93166" tIns="46583" rIns="93166" bIns="46583" rtlCol="0" anchor="ctr"/>
          <a:lstStyle/>
          <a:p>
            <a:endParaRPr lang="en-US" dirty="0"/>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66" tIns="46583" rIns="93166" bIns="4658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3"/>
          </a:xfrm>
          <a:prstGeom prst="rect">
            <a:avLst/>
          </a:prstGeom>
        </p:spPr>
        <p:txBody>
          <a:bodyPr vert="horz" lIns="93166" tIns="46583" rIns="93166" bIns="4658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8"/>
            <a:ext cx="3037840" cy="466433"/>
          </a:xfrm>
          <a:prstGeom prst="rect">
            <a:avLst/>
          </a:prstGeom>
        </p:spPr>
        <p:txBody>
          <a:bodyPr vert="horz" lIns="93166" tIns="46583" rIns="93166" bIns="46583" rtlCol="0" anchor="b"/>
          <a:lstStyle>
            <a:lvl1pPr algn="r">
              <a:defRPr sz="1200"/>
            </a:lvl1pPr>
          </a:lstStyle>
          <a:p>
            <a:fld id="{E4F5C7C5-2B48-4D97-BDAB-E17DB642BE3C}" type="slidenum">
              <a:rPr lang="en-US" smtClean="0"/>
              <a:t>‹#›</a:t>
            </a:fld>
            <a:endParaRPr lang="en-US" dirty="0"/>
          </a:p>
        </p:txBody>
      </p:sp>
    </p:spTree>
    <p:extLst>
      <p:ext uri="{BB962C8B-B14F-4D97-AF65-F5344CB8AC3E}">
        <p14:creationId xmlns:p14="http://schemas.microsoft.com/office/powerpoint/2010/main" val="8212910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4F5C7C5-2B48-4D97-BDAB-E17DB642BE3C}" type="slidenum">
              <a:rPr lang="en-US" smtClean="0"/>
              <a:t>1</a:t>
            </a:fld>
            <a:endParaRPr lang="en-US" dirty="0"/>
          </a:p>
        </p:txBody>
      </p:sp>
    </p:spTree>
    <p:extLst>
      <p:ext uri="{BB962C8B-B14F-4D97-AF65-F5344CB8AC3E}">
        <p14:creationId xmlns:p14="http://schemas.microsoft.com/office/powerpoint/2010/main" val="2833797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0F0B881-AF0D-7048-8594-855D4CAAAA8E}" type="datetimeFigureOut">
              <a:rPr lang="en-US" smtClean="0"/>
              <a:t>4/23/2019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9B4903-6F1A-1F4E-AEB8-CD40D9C90940}" type="slidenum">
              <a:rPr lang="en-US" smtClean="0"/>
              <a:t>‹#›</a:t>
            </a:fld>
            <a:endParaRPr lang="en-US" dirty="0"/>
          </a:p>
        </p:txBody>
      </p:sp>
    </p:spTree>
    <p:extLst>
      <p:ext uri="{BB962C8B-B14F-4D97-AF65-F5344CB8AC3E}">
        <p14:creationId xmlns:p14="http://schemas.microsoft.com/office/powerpoint/2010/main" val="468703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F0B881-AF0D-7048-8594-855D4CAAAA8E}" type="datetimeFigureOut">
              <a:rPr lang="en-US" smtClean="0"/>
              <a:t>4/23/2019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9B4903-6F1A-1F4E-AEB8-CD40D9C90940}" type="slidenum">
              <a:rPr lang="en-US" smtClean="0"/>
              <a:t>‹#›</a:t>
            </a:fld>
            <a:endParaRPr lang="en-US" dirty="0"/>
          </a:p>
        </p:txBody>
      </p:sp>
    </p:spTree>
    <p:extLst>
      <p:ext uri="{BB962C8B-B14F-4D97-AF65-F5344CB8AC3E}">
        <p14:creationId xmlns:p14="http://schemas.microsoft.com/office/powerpoint/2010/main" val="3323879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F0B881-AF0D-7048-8594-855D4CAAAA8E}" type="datetimeFigureOut">
              <a:rPr lang="en-US" smtClean="0"/>
              <a:t>4/23/2019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9B4903-6F1A-1F4E-AEB8-CD40D9C90940}" type="slidenum">
              <a:rPr lang="en-US" smtClean="0"/>
              <a:t>‹#›</a:t>
            </a:fld>
            <a:endParaRPr lang="en-US" dirty="0"/>
          </a:p>
        </p:txBody>
      </p:sp>
    </p:spTree>
    <p:extLst>
      <p:ext uri="{BB962C8B-B14F-4D97-AF65-F5344CB8AC3E}">
        <p14:creationId xmlns:p14="http://schemas.microsoft.com/office/powerpoint/2010/main" val="3214006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F0B881-AF0D-7048-8594-855D4CAAAA8E}" type="datetimeFigureOut">
              <a:rPr lang="en-US" smtClean="0"/>
              <a:t>4/23/2019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9B4903-6F1A-1F4E-AEB8-CD40D9C90940}" type="slidenum">
              <a:rPr lang="en-US" smtClean="0"/>
              <a:t>‹#›</a:t>
            </a:fld>
            <a:endParaRPr lang="en-US" dirty="0"/>
          </a:p>
        </p:txBody>
      </p:sp>
    </p:spTree>
    <p:extLst>
      <p:ext uri="{BB962C8B-B14F-4D97-AF65-F5344CB8AC3E}">
        <p14:creationId xmlns:p14="http://schemas.microsoft.com/office/powerpoint/2010/main" val="430084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F0B881-AF0D-7048-8594-855D4CAAAA8E}" type="datetimeFigureOut">
              <a:rPr lang="en-US" smtClean="0"/>
              <a:t>4/23/2019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9B4903-6F1A-1F4E-AEB8-CD40D9C90940}" type="slidenum">
              <a:rPr lang="en-US" smtClean="0"/>
              <a:t>‹#›</a:t>
            </a:fld>
            <a:endParaRPr lang="en-US" dirty="0"/>
          </a:p>
        </p:txBody>
      </p:sp>
    </p:spTree>
    <p:extLst>
      <p:ext uri="{BB962C8B-B14F-4D97-AF65-F5344CB8AC3E}">
        <p14:creationId xmlns:p14="http://schemas.microsoft.com/office/powerpoint/2010/main" val="2116945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0F0B881-AF0D-7048-8594-855D4CAAAA8E}" type="datetimeFigureOut">
              <a:rPr lang="en-US" smtClean="0"/>
              <a:t>4/23/2019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79B4903-6F1A-1F4E-AEB8-CD40D9C90940}" type="slidenum">
              <a:rPr lang="en-US" smtClean="0"/>
              <a:t>‹#›</a:t>
            </a:fld>
            <a:endParaRPr lang="en-US" dirty="0"/>
          </a:p>
        </p:txBody>
      </p:sp>
    </p:spTree>
    <p:extLst>
      <p:ext uri="{BB962C8B-B14F-4D97-AF65-F5344CB8AC3E}">
        <p14:creationId xmlns:p14="http://schemas.microsoft.com/office/powerpoint/2010/main" val="815048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0F0B881-AF0D-7048-8594-855D4CAAAA8E}" type="datetimeFigureOut">
              <a:rPr lang="en-US" smtClean="0"/>
              <a:t>4/23/2019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79B4903-6F1A-1F4E-AEB8-CD40D9C90940}" type="slidenum">
              <a:rPr lang="en-US" smtClean="0"/>
              <a:t>‹#›</a:t>
            </a:fld>
            <a:endParaRPr lang="en-US" dirty="0"/>
          </a:p>
        </p:txBody>
      </p:sp>
    </p:spTree>
    <p:extLst>
      <p:ext uri="{BB962C8B-B14F-4D97-AF65-F5344CB8AC3E}">
        <p14:creationId xmlns:p14="http://schemas.microsoft.com/office/powerpoint/2010/main" val="1898831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0F0B881-AF0D-7048-8594-855D4CAAAA8E}" type="datetimeFigureOut">
              <a:rPr lang="en-US" smtClean="0"/>
              <a:t>4/23/2019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79B4903-6F1A-1F4E-AEB8-CD40D9C90940}" type="slidenum">
              <a:rPr lang="en-US" smtClean="0"/>
              <a:t>‹#›</a:t>
            </a:fld>
            <a:endParaRPr lang="en-US" dirty="0"/>
          </a:p>
        </p:txBody>
      </p:sp>
    </p:spTree>
    <p:extLst>
      <p:ext uri="{BB962C8B-B14F-4D97-AF65-F5344CB8AC3E}">
        <p14:creationId xmlns:p14="http://schemas.microsoft.com/office/powerpoint/2010/main" val="27075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F0B881-AF0D-7048-8594-855D4CAAAA8E}" type="datetimeFigureOut">
              <a:rPr lang="en-US" smtClean="0"/>
              <a:t>4/23/2019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79B4903-6F1A-1F4E-AEB8-CD40D9C90940}" type="slidenum">
              <a:rPr lang="en-US" smtClean="0"/>
              <a:t>‹#›</a:t>
            </a:fld>
            <a:endParaRPr lang="en-US" dirty="0"/>
          </a:p>
        </p:txBody>
      </p:sp>
    </p:spTree>
    <p:extLst>
      <p:ext uri="{BB962C8B-B14F-4D97-AF65-F5344CB8AC3E}">
        <p14:creationId xmlns:p14="http://schemas.microsoft.com/office/powerpoint/2010/main" val="566886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F0B881-AF0D-7048-8594-855D4CAAAA8E}" type="datetimeFigureOut">
              <a:rPr lang="en-US" smtClean="0"/>
              <a:t>4/23/2019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79B4903-6F1A-1F4E-AEB8-CD40D9C90940}" type="slidenum">
              <a:rPr lang="en-US" smtClean="0"/>
              <a:t>‹#›</a:t>
            </a:fld>
            <a:endParaRPr lang="en-US" dirty="0"/>
          </a:p>
        </p:txBody>
      </p:sp>
    </p:spTree>
    <p:extLst>
      <p:ext uri="{BB962C8B-B14F-4D97-AF65-F5344CB8AC3E}">
        <p14:creationId xmlns:p14="http://schemas.microsoft.com/office/powerpoint/2010/main" val="3503596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F0B881-AF0D-7048-8594-855D4CAAAA8E}" type="datetimeFigureOut">
              <a:rPr lang="en-US" smtClean="0"/>
              <a:t>4/23/2019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79B4903-6F1A-1F4E-AEB8-CD40D9C90940}" type="slidenum">
              <a:rPr lang="en-US" smtClean="0"/>
              <a:t>‹#›</a:t>
            </a:fld>
            <a:endParaRPr lang="en-US" dirty="0"/>
          </a:p>
        </p:txBody>
      </p:sp>
    </p:spTree>
    <p:extLst>
      <p:ext uri="{BB962C8B-B14F-4D97-AF65-F5344CB8AC3E}">
        <p14:creationId xmlns:p14="http://schemas.microsoft.com/office/powerpoint/2010/main" val="1126259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20F0B881-AF0D-7048-8594-855D4CAAAA8E}" type="datetimeFigureOut">
              <a:rPr lang="en-US" smtClean="0"/>
              <a:t>4/23/2019</a:t>
            </a:fld>
            <a:endParaRPr lang="en-US" dirty="0"/>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779B4903-6F1A-1F4E-AEB8-CD40D9C90940}" type="slidenum">
              <a:rPr lang="en-US" smtClean="0"/>
              <a:t>‹#›</a:t>
            </a:fld>
            <a:endParaRPr lang="en-US" dirty="0"/>
          </a:p>
        </p:txBody>
      </p:sp>
    </p:spTree>
    <p:extLst>
      <p:ext uri="{BB962C8B-B14F-4D97-AF65-F5344CB8AC3E}">
        <p14:creationId xmlns:p14="http://schemas.microsoft.com/office/powerpoint/2010/main" val="4032921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pixabay.com/en/animal-cat-cougar-feet-foot-159263/"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6A2FD5F-6261-4150-B6E3-9A88F1100BF6}"/>
              </a:ext>
            </a:extLst>
          </p:cNvPr>
          <p:cNvSpPr txBox="1"/>
          <p:nvPr/>
        </p:nvSpPr>
        <p:spPr>
          <a:xfrm>
            <a:off x="851649" y="5707685"/>
            <a:ext cx="6011545" cy="507831"/>
          </a:xfrm>
          <a:prstGeom prst="rect">
            <a:avLst/>
          </a:prstGeom>
          <a:solidFill>
            <a:schemeClr val="bg2"/>
          </a:solidFill>
        </p:spPr>
        <p:txBody>
          <a:bodyPr wrap="square" rtlCol="0">
            <a:spAutoFit/>
          </a:bodyPr>
          <a:lstStyle/>
          <a:p>
            <a:pPr algn="ctr"/>
            <a:r>
              <a:rPr lang="en-US" sz="1500" b="1" u="sng" dirty="0"/>
              <a:t>Message from the Principal</a:t>
            </a:r>
          </a:p>
          <a:p>
            <a:r>
              <a:rPr lang="en-US" sz="1100" dirty="0"/>
              <a:t>	</a:t>
            </a:r>
            <a:endParaRPr lang="en-US" sz="1100" b="1" u="sng" dirty="0"/>
          </a:p>
        </p:txBody>
      </p:sp>
      <p:sp>
        <p:nvSpPr>
          <p:cNvPr id="24" name="TextBox 23"/>
          <p:cNvSpPr txBox="1"/>
          <p:nvPr/>
        </p:nvSpPr>
        <p:spPr>
          <a:xfrm>
            <a:off x="820147" y="704096"/>
            <a:ext cx="4664731" cy="1107996"/>
          </a:xfrm>
          <a:prstGeom prst="rect">
            <a:avLst/>
          </a:prstGeom>
          <a:noFill/>
        </p:spPr>
        <p:txBody>
          <a:bodyPr wrap="square" rtlCol="0">
            <a:spAutoFit/>
          </a:bodyPr>
          <a:lstStyle/>
          <a:p>
            <a:r>
              <a:rPr lang="en-US" sz="6600" dirty="0">
                <a:latin typeface="KG Eyes Wide Open"/>
                <a:cs typeface="KG Eyes Wide Open"/>
              </a:rPr>
              <a:t>Cougar News</a:t>
            </a:r>
          </a:p>
        </p:txBody>
      </p:sp>
      <p:sp>
        <p:nvSpPr>
          <p:cNvPr id="9" name="TextBox 8"/>
          <p:cNvSpPr txBox="1"/>
          <p:nvPr/>
        </p:nvSpPr>
        <p:spPr>
          <a:xfrm>
            <a:off x="851649" y="1953164"/>
            <a:ext cx="3034551" cy="584775"/>
          </a:xfrm>
          <a:prstGeom prst="rect">
            <a:avLst/>
          </a:prstGeom>
          <a:noFill/>
        </p:spPr>
        <p:txBody>
          <a:bodyPr wrap="square" rtlCol="0">
            <a:spAutoFit/>
          </a:bodyPr>
          <a:lstStyle/>
          <a:p>
            <a:r>
              <a:rPr lang="en-US" sz="3200" dirty="0">
                <a:latin typeface="Shadows Into Light"/>
                <a:cs typeface="Shadows Into Light"/>
              </a:rPr>
              <a:t>May 2019</a:t>
            </a:r>
          </a:p>
        </p:txBody>
      </p:sp>
      <p:sp>
        <p:nvSpPr>
          <p:cNvPr id="21" name="TextBox 20"/>
          <p:cNvSpPr txBox="1"/>
          <p:nvPr/>
        </p:nvSpPr>
        <p:spPr>
          <a:xfrm>
            <a:off x="4146595" y="2513390"/>
            <a:ext cx="2676568" cy="461665"/>
          </a:xfrm>
          <a:prstGeom prst="rect">
            <a:avLst/>
          </a:prstGeom>
          <a:noFill/>
        </p:spPr>
        <p:txBody>
          <a:bodyPr wrap="square" rtlCol="0">
            <a:spAutoFit/>
          </a:bodyPr>
          <a:lstStyle/>
          <a:p>
            <a:pPr algn="ctr"/>
            <a:r>
              <a:rPr lang="en-US" sz="2400" b="1" u="sng" dirty="0">
                <a:latin typeface="Shadows Into Light"/>
                <a:cs typeface="Shadows Into Light"/>
              </a:rPr>
              <a:t>Reminders</a:t>
            </a:r>
          </a:p>
        </p:txBody>
      </p:sp>
      <p:sp>
        <p:nvSpPr>
          <p:cNvPr id="22" name="TextBox 21"/>
          <p:cNvSpPr txBox="1"/>
          <p:nvPr/>
        </p:nvSpPr>
        <p:spPr>
          <a:xfrm>
            <a:off x="791894" y="2625282"/>
            <a:ext cx="3154060" cy="523220"/>
          </a:xfrm>
          <a:prstGeom prst="rect">
            <a:avLst/>
          </a:prstGeom>
          <a:noFill/>
        </p:spPr>
        <p:txBody>
          <a:bodyPr wrap="square" rtlCol="0">
            <a:spAutoFit/>
          </a:bodyPr>
          <a:lstStyle/>
          <a:p>
            <a:pPr algn="ctr"/>
            <a:r>
              <a:rPr lang="en-US" sz="2800" b="1" u="sng" dirty="0">
                <a:latin typeface="Shadows Into Light"/>
                <a:cs typeface="Shadows Into Light"/>
              </a:rPr>
              <a:t>Important Dates</a:t>
            </a:r>
          </a:p>
        </p:txBody>
      </p:sp>
      <p:sp>
        <p:nvSpPr>
          <p:cNvPr id="26" name="TextBox 25"/>
          <p:cNvSpPr txBox="1"/>
          <p:nvPr/>
        </p:nvSpPr>
        <p:spPr>
          <a:xfrm>
            <a:off x="4183061" y="4403461"/>
            <a:ext cx="2640102" cy="461665"/>
          </a:xfrm>
          <a:prstGeom prst="rect">
            <a:avLst/>
          </a:prstGeom>
          <a:noFill/>
        </p:spPr>
        <p:txBody>
          <a:bodyPr wrap="square" rtlCol="0">
            <a:spAutoFit/>
          </a:bodyPr>
          <a:lstStyle/>
          <a:p>
            <a:pPr algn="ctr"/>
            <a:r>
              <a:rPr lang="en-US" sz="2000" b="1" u="sng" dirty="0">
                <a:latin typeface="Shadows Into Light"/>
                <a:cs typeface="Shadows Into Light"/>
              </a:rPr>
              <a:t>Contact</a:t>
            </a:r>
            <a:r>
              <a:rPr lang="en-US" sz="2400" b="1" u="sng" dirty="0">
                <a:latin typeface="Shadows Into Light"/>
                <a:cs typeface="Shadows Into Light"/>
              </a:rPr>
              <a:t> Us</a:t>
            </a:r>
          </a:p>
        </p:txBody>
      </p:sp>
      <p:sp>
        <p:nvSpPr>
          <p:cNvPr id="28" name="TextBox 27"/>
          <p:cNvSpPr txBox="1"/>
          <p:nvPr/>
        </p:nvSpPr>
        <p:spPr>
          <a:xfrm>
            <a:off x="4046414" y="2846930"/>
            <a:ext cx="2934092" cy="1654299"/>
          </a:xfrm>
          <a:prstGeom prst="rect">
            <a:avLst/>
          </a:prstGeom>
          <a:noFill/>
        </p:spPr>
        <p:txBody>
          <a:bodyPr wrap="square" rtlCol="0">
            <a:spAutoFit/>
          </a:bodyPr>
          <a:lstStyle/>
          <a:p>
            <a:pPr marL="285750" indent="-285750">
              <a:buFont typeface="Wingdings" charset="2"/>
              <a:buChar char="ü"/>
            </a:pPr>
            <a:r>
              <a:rPr lang="en-US" sz="1450" dirty="0">
                <a:latin typeface="Shadows Into Light"/>
                <a:cs typeface="Shadows Into Light"/>
              </a:rPr>
              <a:t>Please let the office ladies know if you are moving!</a:t>
            </a:r>
          </a:p>
          <a:p>
            <a:pPr marL="285750" indent="-285750">
              <a:buFont typeface="Wingdings" charset="2"/>
              <a:buChar char="ü"/>
            </a:pPr>
            <a:r>
              <a:rPr lang="en-US" sz="1450" dirty="0">
                <a:latin typeface="Shadows Into Light"/>
                <a:cs typeface="Shadows Into Light"/>
              </a:rPr>
              <a:t>Please pick up your student’s medication from the nurse.</a:t>
            </a:r>
          </a:p>
          <a:p>
            <a:pPr marL="285750" indent="-285750">
              <a:buFont typeface="Wingdings" charset="2"/>
              <a:buChar char="ü"/>
            </a:pPr>
            <a:r>
              <a:rPr lang="en-US" sz="1450" dirty="0">
                <a:latin typeface="Shadows Into Light"/>
                <a:cs typeface="Shadows Into Light"/>
              </a:rPr>
              <a:t>Please check your student’s </a:t>
            </a:r>
            <a:r>
              <a:rPr lang="en-US" sz="1450">
                <a:latin typeface="Shadows Into Light"/>
                <a:cs typeface="Shadows Into Light"/>
              </a:rPr>
              <a:t>lunch balance </a:t>
            </a:r>
            <a:r>
              <a:rPr lang="en-US" sz="1450" dirty="0">
                <a:latin typeface="Shadows Into Light"/>
                <a:cs typeface="Shadows Into Light"/>
              </a:rPr>
              <a:t>before the end </a:t>
            </a:r>
          </a:p>
          <a:p>
            <a:r>
              <a:rPr lang="en-US" sz="1450" dirty="0">
                <a:latin typeface="Shadows Into Light"/>
                <a:cs typeface="Shadows Into Light"/>
              </a:rPr>
              <a:t>       of the year.</a:t>
            </a:r>
          </a:p>
        </p:txBody>
      </p:sp>
      <p:sp>
        <p:nvSpPr>
          <p:cNvPr id="29" name="TextBox 28"/>
          <p:cNvSpPr txBox="1"/>
          <p:nvPr/>
        </p:nvSpPr>
        <p:spPr>
          <a:xfrm>
            <a:off x="875795" y="3345403"/>
            <a:ext cx="3154060" cy="2308324"/>
          </a:xfrm>
          <a:prstGeom prst="rect">
            <a:avLst/>
          </a:prstGeom>
          <a:noFill/>
        </p:spPr>
        <p:txBody>
          <a:bodyPr wrap="square" rtlCol="0">
            <a:spAutoFit/>
          </a:bodyPr>
          <a:lstStyle/>
          <a:p>
            <a:r>
              <a:rPr lang="en-US" sz="1600" b="1" u="sng" dirty="0">
                <a:latin typeface="Shadows Into Light"/>
                <a:cs typeface="Shadows Into Light"/>
              </a:rPr>
              <a:t>5/3</a:t>
            </a:r>
            <a:r>
              <a:rPr lang="en-US" sz="1600" b="1" dirty="0">
                <a:latin typeface="Shadows Into Light"/>
                <a:cs typeface="Shadows Into Light"/>
              </a:rPr>
              <a:t>:       5</a:t>
            </a:r>
            <a:r>
              <a:rPr lang="en-US" sz="1600" b="1" baseline="30000" dirty="0">
                <a:latin typeface="Shadows Into Light"/>
                <a:cs typeface="Shadows Into Light"/>
              </a:rPr>
              <a:t>th</a:t>
            </a:r>
            <a:r>
              <a:rPr lang="en-US" sz="1600" b="1" dirty="0">
                <a:latin typeface="Shadows Into Light"/>
                <a:cs typeface="Shadows Into Light"/>
              </a:rPr>
              <a:t> Grade Track &amp; Field Day</a:t>
            </a:r>
          </a:p>
          <a:p>
            <a:endParaRPr lang="en-US" sz="1600" b="1" dirty="0">
              <a:latin typeface="Shadows Into Light"/>
              <a:cs typeface="Shadows Into Light"/>
            </a:endParaRPr>
          </a:p>
          <a:p>
            <a:r>
              <a:rPr lang="en-US" sz="1600" b="1" u="sng" dirty="0">
                <a:latin typeface="Shadows Into Light"/>
                <a:cs typeface="Shadows Into Light"/>
              </a:rPr>
              <a:t>5/10:</a:t>
            </a:r>
            <a:r>
              <a:rPr lang="en-US" sz="1600" b="1" dirty="0">
                <a:latin typeface="Shadows Into Light"/>
                <a:cs typeface="Shadows Into Light"/>
              </a:rPr>
              <a:t>     3</a:t>
            </a:r>
            <a:r>
              <a:rPr lang="en-US" sz="1600" b="1" baseline="30000" dirty="0">
                <a:latin typeface="Shadows Into Light"/>
                <a:cs typeface="Shadows Into Light"/>
              </a:rPr>
              <a:t>rd</a:t>
            </a:r>
            <a:r>
              <a:rPr lang="en-US" sz="1600" b="1" dirty="0">
                <a:latin typeface="Shadows Into Light"/>
                <a:cs typeface="Shadows Into Light"/>
              </a:rPr>
              <a:t> Grade America’s 		     Kids @  1:30 p.m. – MPR</a:t>
            </a:r>
          </a:p>
          <a:p>
            <a:endParaRPr lang="en-US" sz="1600" b="1" dirty="0">
              <a:latin typeface="Shadows Into Light"/>
              <a:cs typeface="Shadows Into Light"/>
            </a:endParaRPr>
          </a:p>
          <a:p>
            <a:r>
              <a:rPr lang="en-US" sz="1600" b="1" u="sng" dirty="0">
                <a:latin typeface="Shadows Into Light"/>
                <a:cs typeface="Shadows Into Light"/>
              </a:rPr>
              <a:t>5/16</a:t>
            </a:r>
            <a:r>
              <a:rPr lang="en-US" sz="1600" b="1" dirty="0">
                <a:latin typeface="Shadows Into Light"/>
                <a:cs typeface="Shadows Into Light"/>
              </a:rPr>
              <a:t>:    Talent Show @ 1 p.m. –               </a:t>
            </a:r>
          </a:p>
          <a:p>
            <a:r>
              <a:rPr lang="en-US" sz="1600" b="1" dirty="0">
                <a:latin typeface="Shadows Into Light"/>
                <a:cs typeface="Shadows Into Light"/>
              </a:rPr>
              <a:t>               MPR</a:t>
            </a:r>
          </a:p>
          <a:p>
            <a:endParaRPr lang="en-US" sz="1600" b="1" dirty="0">
              <a:latin typeface="Shadows Into Light"/>
              <a:cs typeface="Shadows Into Light"/>
            </a:endParaRPr>
          </a:p>
          <a:p>
            <a:r>
              <a:rPr lang="en-US" sz="1600" b="1" u="sng" dirty="0">
                <a:latin typeface="Shadows Into Light"/>
                <a:cs typeface="Shadows Into Light"/>
              </a:rPr>
              <a:t>5/20</a:t>
            </a:r>
            <a:r>
              <a:rPr lang="en-US" sz="1600" b="1" dirty="0">
                <a:latin typeface="Shadows Into Light"/>
                <a:cs typeface="Shadows Into Light"/>
              </a:rPr>
              <a:t>:     K-4 Cougar Days </a:t>
            </a:r>
          </a:p>
        </p:txBody>
      </p:sp>
      <p:sp>
        <p:nvSpPr>
          <p:cNvPr id="3" name="TextBox 2">
            <a:extLst>
              <a:ext uri="{FF2B5EF4-FFF2-40B4-BE49-F238E27FC236}">
                <a16:creationId xmlns:a16="http://schemas.microsoft.com/office/drawing/2014/main" id="{4676AA29-AD44-4825-8E80-B885C97CF0F3}"/>
              </a:ext>
            </a:extLst>
          </p:cNvPr>
          <p:cNvSpPr txBox="1"/>
          <p:nvPr/>
        </p:nvSpPr>
        <p:spPr>
          <a:xfrm>
            <a:off x="4135383" y="4767358"/>
            <a:ext cx="2622282" cy="861774"/>
          </a:xfrm>
          <a:prstGeom prst="rect">
            <a:avLst/>
          </a:prstGeom>
          <a:noFill/>
          <a:ln>
            <a:solidFill>
              <a:srgbClr val="92D050"/>
            </a:solidFill>
          </a:ln>
        </p:spPr>
        <p:txBody>
          <a:bodyPr wrap="square" rtlCol="0">
            <a:spAutoFit/>
          </a:bodyPr>
          <a:lstStyle/>
          <a:p>
            <a:pPr algn="ctr"/>
            <a:r>
              <a:rPr lang="en-US" sz="1600" dirty="0"/>
              <a:t>Ph: (605) 394-1829</a:t>
            </a:r>
          </a:p>
          <a:p>
            <a:pPr algn="ctr"/>
            <a:r>
              <a:rPr lang="en-US" sz="1600" dirty="0"/>
              <a:t>Like Us on </a:t>
            </a:r>
            <a:r>
              <a:rPr lang="en-US" sz="1600" u="sng" dirty="0"/>
              <a:t>Facebook </a:t>
            </a:r>
          </a:p>
          <a:p>
            <a:pPr algn="ctr"/>
            <a:r>
              <a:rPr lang="en-US" sz="1600" b="1" dirty="0"/>
              <a:t>Grandview Elementary-06</a:t>
            </a:r>
          </a:p>
        </p:txBody>
      </p:sp>
      <p:pic>
        <p:nvPicPr>
          <p:cNvPr id="5" name="Picture 4">
            <a:extLst>
              <a:ext uri="{FF2B5EF4-FFF2-40B4-BE49-F238E27FC236}">
                <a16:creationId xmlns:a16="http://schemas.microsoft.com/office/drawing/2014/main" id="{2C1D8BFD-6E8D-46E6-9420-1F010ECE45B6}"/>
              </a:ext>
            </a:extLst>
          </p:cNvPr>
          <p:cNvPicPr>
            <a:picLocks noChangeAspect="1"/>
          </p:cNvPicPr>
          <p:nvPr/>
        </p:nvPicPr>
        <p:blipFill>
          <a:blip r:embed="rId4">
            <a:extLst>
              <a:ext uri="{837473B0-CC2E-450A-ABE3-18F120FF3D39}">
                <a1611:picAttrSrcUrl xmlns:a1611="http://schemas.microsoft.com/office/drawing/2016/11/main" r:id="rId5"/>
              </a:ext>
            </a:extLst>
          </a:blip>
          <a:stretch>
            <a:fillRect/>
          </a:stretch>
        </p:blipFill>
        <p:spPr>
          <a:xfrm>
            <a:off x="5545095" y="954111"/>
            <a:ext cx="1278068" cy="1415706"/>
          </a:xfrm>
          <a:prstGeom prst="rect">
            <a:avLst/>
          </a:prstGeom>
        </p:spPr>
      </p:pic>
      <p:sp>
        <p:nvSpPr>
          <p:cNvPr id="7" name="TextBox 6">
            <a:extLst>
              <a:ext uri="{FF2B5EF4-FFF2-40B4-BE49-F238E27FC236}">
                <a16:creationId xmlns:a16="http://schemas.microsoft.com/office/drawing/2014/main" id="{FDF0783F-689D-44F5-912A-C1A94DF36477}"/>
              </a:ext>
            </a:extLst>
          </p:cNvPr>
          <p:cNvSpPr txBox="1"/>
          <p:nvPr/>
        </p:nvSpPr>
        <p:spPr>
          <a:xfrm>
            <a:off x="3750130" y="6164350"/>
            <a:ext cx="3080326" cy="300082"/>
          </a:xfrm>
          <a:prstGeom prst="rect">
            <a:avLst/>
          </a:prstGeom>
          <a:noFill/>
        </p:spPr>
        <p:txBody>
          <a:bodyPr wrap="square" rtlCol="0">
            <a:spAutoFit/>
          </a:bodyPr>
          <a:lstStyle/>
          <a:p>
            <a:endParaRPr lang="en-US" sz="1350" dirty="0"/>
          </a:p>
        </p:txBody>
      </p:sp>
      <p:sp>
        <p:nvSpPr>
          <p:cNvPr id="2" name="Rectangle 1">
            <a:extLst>
              <a:ext uri="{FF2B5EF4-FFF2-40B4-BE49-F238E27FC236}">
                <a16:creationId xmlns:a16="http://schemas.microsoft.com/office/drawing/2014/main" id="{89B1D4D0-D9E3-41F7-914A-B8BF24CEA5B4}"/>
              </a:ext>
            </a:extLst>
          </p:cNvPr>
          <p:cNvSpPr/>
          <p:nvPr/>
        </p:nvSpPr>
        <p:spPr>
          <a:xfrm>
            <a:off x="851649" y="6013090"/>
            <a:ext cx="6011545" cy="3323987"/>
          </a:xfrm>
          <a:prstGeom prst="rect">
            <a:avLst/>
          </a:prstGeom>
          <a:solidFill>
            <a:schemeClr val="bg2"/>
          </a:solidFill>
        </p:spPr>
        <p:txBody>
          <a:bodyPr wrap="square">
            <a:spAutoFit/>
          </a:bodyPr>
          <a:lstStyle/>
          <a:p>
            <a:r>
              <a:rPr lang="en-US" sz="1400" dirty="0"/>
              <a:t>As the year draws to a close, the District has determined that snow days will not need to be made up.  As long as no further school closings are required, the last day of school will be Friday, May 24.  </a:t>
            </a:r>
          </a:p>
          <a:p>
            <a:r>
              <a:rPr lang="en-US" sz="1400" dirty="0"/>
              <a:t>Looking to next year, following are important dates to remember over the summer:</a:t>
            </a:r>
          </a:p>
          <a:p>
            <a:pPr marL="285750" lvl="0" indent="-285750">
              <a:buFont typeface="Arial" panose="020B0604020202020204" pitchFamily="34" charset="0"/>
              <a:buChar char="•"/>
            </a:pPr>
            <a:r>
              <a:rPr lang="en-US" sz="1400" dirty="0"/>
              <a:t>Registration information for the 2019-2020 school year will be mailed the last week of July</a:t>
            </a:r>
          </a:p>
          <a:p>
            <a:pPr marL="285750" lvl="0" indent="-285750">
              <a:buFont typeface="Arial" panose="020B0604020202020204" pitchFamily="34" charset="0"/>
              <a:buChar char="•"/>
            </a:pPr>
            <a:r>
              <a:rPr lang="en-US" sz="1400" dirty="0"/>
              <a:t>New student registration will be at Grandview on Wednesday, August 7</a:t>
            </a:r>
          </a:p>
          <a:p>
            <a:pPr marL="285750" lvl="0" indent="-285750">
              <a:buFont typeface="Arial" panose="020B0604020202020204" pitchFamily="34" charset="0"/>
              <a:buChar char="•"/>
            </a:pPr>
            <a:r>
              <a:rPr lang="en-US" sz="1400" dirty="0"/>
              <a:t>Returning student registration will be at Grandview on Thursday, August 8  </a:t>
            </a:r>
          </a:p>
          <a:p>
            <a:r>
              <a:rPr lang="en-US" sz="1400" dirty="0"/>
              <a:t>	(This is also a great day to drop off your proof of residency)</a:t>
            </a:r>
          </a:p>
          <a:p>
            <a:pPr marL="285750" lvl="0" indent="-285750">
              <a:buFont typeface="Arial" panose="020B0604020202020204" pitchFamily="34" charset="0"/>
              <a:buChar char="•"/>
            </a:pPr>
            <a:r>
              <a:rPr lang="en-US" sz="1400" dirty="0"/>
              <a:t>Back to School night will be Monday, August 26</a:t>
            </a:r>
            <a:r>
              <a:rPr lang="en-US" sz="1400" baseline="30000" dirty="0"/>
              <a:t>th</a:t>
            </a:r>
            <a:r>
              <a:rPr lang="en-US" sz="1400" dirty="0"/>
              <a:t> from 4:00 – 7:00 </a:t>
            </a:r>
          </a:p>
          <a:p>
            <a:pPr marL="285750" lvl="0" indent="-285750">
              <a:buFont typeface="Arial" panose="020B0604020202020204" pitchFamily="34" charset="0"/>
              <a:buChar char="•"/>
            </a:pPr>
            <a:r>
              <a:rPr lang="en-US" sz="1400" dirty="0"/>
              <a:t>First day of school will be Wednesday, August 28</a:t>
            </a:r>
            <a:r>
              <a:rPr lang="en-US" sz="1400" baseline="30000" dirty="0"/>
              <a:t>th</a:t>
            </a:r>
            <a:r>
              <a:rPr lang="en-US" sz="1400" dirty="0"/>
              <a:t> @ 7:55</a:t>
            </a:r>
          </a:p>
          <a:p>
            <a:r>
              <a:rPr lang="en-US" sz="1400" dirty="0"/>
              <a:t>Happy Spring and let’s finish this year strong!  Please ensure your students are getting plenty of rest, arrive at school on time, and are ready to learn!  </a:t>
            </a:r>
          </a:p>
          <a:p>
            <a:r>
              <a:rPr lang="en-US" sz="1400" dirty="0"/>
              <a:t>Have a great rest of the school year!</a:t>
            </a:r>
          </a:p>
        </p:txBody>
      </p:sp>
    </p:spTree>
    <p:extLst>
      <p:ext uri="{BB962C8B-B14F-4D97-AF65-F5344CB8AC3E}">
        <p14:creationId xmlns:p14="http://schemas.microsoft.com/office/powerpoint/2010/main" val="39450669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12056</TotalTime>
  <Words>173</Words>
  <Application>Microsoft Office PowerPoint</Application>
  <PresentationFormat>Custom</PresentationFormat>
  <Paragraphs>33</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KG Eyes Wide Open</vt:lpstr>
      <vt:lpstr>Shadows Into Light</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Levine</dc:creator>
  <cp:lastModifiedBy>Driscoll, Alix R</cp:lastModifiedBy>
  <cp:revision>95</cp:revision>
  <cp:lastPrinted>2019-04-23T18:31:02Z</cp:lastPrinted>
  <dcterms:created xsi:type="dcterms:W3CDTF">2014-08-14T15:08:47Z</dcterms:created>
  <dcterms:modified xsi:type="dcterms:W3CDTF">2019-04-23T18:39:52Z</dcterms:modified>
</cp:coreProperties>
</file>