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Garamond" panose="02020404030301010803" pitchFamily="18" charset="0"/>
      <p:regular r:id="rId28"/>
      <p:bold r:id="rId29"/>
      <p:italic r:id="rId30"/>
      <p:boldItalic r:id="rId31"/>
    </p:embeddedFont>
    <p:embeddedFont>
      <p:font typeface="Montserrat" panose="00000500000000000000" pitchFamily="50" charset="0"/>
      <p:regular r:id="rId32"/>
      <p:bold r:id="rId33"/>
      <p:italic r:id="rId34"/>
      <p:boldItalic r:id="rId35"/>
    </p:embeddedFont>
    <p:embeddedFont>
      <p:font typeface="Playfair Display" panose="00000500000000000000" pitchFamily="2" charset="0"/>
      <p:regular r:id="rId36"/>
      <p:bold r:id="rId37"/>
      <p:italic r:id="rId38"/>
      <p:boldItalic r:id="rId39"/>
    </p:embeddedFont>
    <p:embeddedFont>
      <p:font typeface="Proxima Nova" panose="020B0604020202020204" charset="0"/>
      <p:regular r:id="rId40"/>
      <p:bold r:id="rId41"/>
      <p:italic r:id="rId42"/>
      <p:boldItalic r:id="rId43"/>
    </p:embeddedFont>
    <p:embeddedFont>
      <p:font typeface="Proxima Nova Extrabold" panose="020B0604020202020204" charset="0"/>
      <p:bold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3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60" y="60"/>
      </p:cViewPr>
      <p:guideLst>
        <p:guide orient="horz" pos="1620"/>
        <p:guide pos="2880"/>
        <p:guide orient="horz" pos="4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bc97efc3c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bc97efc3c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c027d4346d_1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c027d4346d_1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bdb2a1a8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bdb2a1a8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c027d4346d_1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c027d4346d_1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bd628c598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bd628c598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bb902c034f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bb902c034f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bd93fdef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bd93fdef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bd1ff0b8d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bd1ff0b8d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bb902c034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bb902c034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dcedc60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dcedc60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da4c94a9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da4c94a9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b902c034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b902c034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bdf341b4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bdf341b4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d91f2837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bd91f2837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bddcd8987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bddcd8987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bbc97efc3c_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bbc97efc3c_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ugie.edu/cost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paulmitchell.edu/rapidcity/online-application" TargetMode="External"/><Relationship Id="rId7" Type="http://schemas.openxmlformats.org/officeDocument/2006/relationships/hyperlink" Target="http://www.paulmitchell.edu/%20rapidcity/financial-aid/%20scholarship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aulmitchell.edu/rapidcity/request-enrollment-information" TargetMode="External"/><Relationship Id="rId5" Type="http://schemas.openxmlformats.org/officeDocument/2006/relationships/hyperlink" Target="mailto:Admissions@rapidcity.paulmitchell.edu" TargetMode="External"/><Relationship Id="rId4" Type="http://schemas.openxmlformats.org/officeDocument/2006/relationships/hyperlink" Target="https://paulmitchell.edu/rapidcity/request-a-tour" TargetMode="Externa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esentation.edu" TargetMode="External"/><Relationship Id="rId3" Type="http://schemas.openxmlformats.org/officeDocument/2006/relationships/image" Target="../media/image22.jpg"/><Relationship Id="rId7" Type="http://schemas.openxmlformats.org/officeDocument/2006/relationships/hyperlink" Target="mailto:admit@presentation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resentation.edu/academics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www.youtube.com/watch?v=0wrOfO_WaZI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www.youvisit.com/tour/presentation/92077?tourid=tour1_08_24_17_06657&amp;pl=v&amp;m_prompt=1" TargetMode="External"/><Relationship Id="rId9" Type="http://schemas.openxmlformats.org/officeDocument/2006/relationships/hyperlink" Target="https://www.presentation.edu/tuition-aid/scholarship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stewartschool.com/files/2020/11/ACCSC_Annual_Report_Rates_2020.pdf" TargetMode="External"/><Relationship Id="rId4" Type="http://schemas.openxmlformats.org/officeDocument/2006/relationships/hyperlink" Target="https://stewartschool.com/application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dstate.edu/continuing-distance-education/guide-dual-credit-success" TargetMode="External"/><Relationship Id="rId3" Type="http://schemas.openxmlformats.org/officeDocument/2006/relationships/image" Target="../media/image27.jpg"/><Relationship Id="rId7" Type="http://schemas.openxmlformats.org/officeDocument/2006/relationships/hyperlink" Target="https://www.sdstate.edu/visit-sdsu" TargetMode="External"/><Relationship Id="rId12" Type="http://schemas.openxmlformats.org/officeDocument/2006/relationships/hyperlink" Target="https://www.sdstate.edu/admissions/cost-estimat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dstate.edu/academics" TargetMode="External"/><Relationship Id="rId11" Type="http://schemas.openxmlformats.org/officeDocument/2006/relationships/hyperlink" Target="https://www.sdstate.edu/admissions/first-time-freshmen-scholarships" TargetMode="External"/><Relationship Id="rId5" Type="http://schemas.openxmlformats.org/officeDocument/2006/relationships/hyperlink" Target="mailto:SDSU.Admissions@sdstate.edu" TargetMode="External"/><Relationship Id="rId10" Type="http://schemas.openxmlformats.org/officeDocument/2006/relationships/hyperlink" Target="https://www.sdstate.edu/continuing-distance-education/dual-credit-scholarship-opportunities" TargetMode="External"/><Relationship Id="rId4" Type="http://schemas.openxmlformats.org/officeDocument/2006/relationships/hyperlink" Target="https://www.sdstate.edu/admissions/apply-now" TargetMode="External"/><Relationship Id="rId9" Type="http://schemas.openxmlformats.org/officeDocument/2006/relationships/hyperlink" Target="https://www.sdstate.edu/office-financial-aid/applying-ai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8.png"/><Relationship Id="rId7" Type="http://schemas.openxmlformats.org/officeDocument/2006/relationships/hyperlink" Target="https://southeasttech.edu/_resources/docs/costs-financial-aid/program-costs-fees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outheasttech.edu/costs-financial-aid/scholarships/index.php" TargetMode="External"/><Relationship Id="rId5" Type="http://schemas.openxmlformats.org/officeDocument/2006/relationships/hyperlink" Target="https://southeasttech.edu/apply/accepted-students/index.php" TargetMode="External"/><Relationship Id="rId4" Type="http://schemas.openxmlformats.org/officeDocument/2006/relationships/hyperlink" Target="https://southeasttech.edu/apply/index.php" TargetMode="External"/><Relationship Id="rId9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siouxfalls.edu/financial-aid/tuition-and-costs" TargetMode="External"/><Relationship Id="rId5" Type="http://schemas.openxmlformats.org/officeDocument/2006/relationships/hyperlink" Target="https://www.usiouxfalls.edu/admissions/accepted-high-school-first-year-students/commit#:~:text=Pay%20%24100%20Tuition%20Deposit,at%20800%2D888%2D1047." TargetMode="External"/><Relationship Id="rId4" Type="http://schemas.openxmlformats.org/officeDocument/2006/relationships/hyperlink" Target="https://www.usiouxfalls-info.org/web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sd.edu/admissions/freshmen/scholarships" TargetMode="External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hyperlink" Target="https://www.usd.edu/admissions/freshmen/admitted-freshmen" TargetMode="External"/><Relationship Id="rId12" Type="http://schemas.openxmlformats.org/officeDocument/2006/relationships/image" Target="../media/image35.png"/><Relationship Id="rId17" Type="http://schemas.openxmlformats.org/officeDocument/2006/relationships/hyperlink" Target="https://www.usd.edu/admissions/dual-credit/apply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usd.edu/visit-event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sd.edu/student-life/university-housing/apply-for-housing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studentaid.gov/h/apply-for-aid/fafsa" TargetMode="External"/><Relationship Id="rId15" Type="http://schemas.openxmlformats.org/officeDocument/2006/relationships/hyperlink" Target="https://www.usd.edu/academics/areas-of-study" TargetMode="External"/><Relationship Id="rId10" Type="http://schemas.openxmlformats.org/officeDocument/2006/relationships/hyperlink" Target="https://www.usd.edu/admissions/tuition-and-fees" TargetMode="External"/><Relationship Id="rId19" Type="http://schemas.openxmlformats.org/officeDocument/2006/relationships/hyperlink" Target="mailto:admiss@usd.edu" TargetMode="External"/><Relationship Id="rId4" Type="http://schemas.openxmlformats.org/officeDocument/2006/relationships/hyperlink" Target="https://www.usd.edu/apply" TargetMode="External"/><Relationship Id="rId9" Type="http://schemas.openxmlformats.org/officeDocument/2006/relationships/hyperlink" Target="https://www.usd.edu/admissions/dual-credit/south-dakota-dual-credit-scholarship" TargetMode="External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dt.edu/future-students/placement-report" TargetMode="External"/><Relationship Id="rId3" Type="http://schemas.openxmlformats.org/officeDocument/2006/relationships/hyperlink" Target="http://wdt.edu/apply" TargetMode="External"/><Relationship Id="rId7" Type="http://schemas.openxmlformats.org/officeDocument/2006/relationships/hyperlink" Target="https://www.wdt.edu/assets/docs/uploads/paying-for-school/cost-sheet-fy21-22-7-23-21.pdf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dt.edu/paying-for-school/scholarships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s://www.wdt.edu/future-students/tour/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www.wdt.edu/future-students/admissions-process" TargetMode="Externa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admissions@bhsu.edu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4.jpg"/><Relationship Id="rId7" Type="http://schemas.openxmlformats.org/officeDocument/2006/relationships/hyperlink" Target="http://bhsu.edu/dualcredit" TargetMode="External"/><Relationship Id="rId12" Type="http://schemas.openxmlformats.org/officeDocument/2006/relationships/hyperlink" Target="https://www.bhsu.edu/Student-Life/Student-Services/Academic-Advising/Career-Developme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hsu.edu/Academics" TargetMode="External"/><Relationship Id="rId11" Type="http://schemas.openxmlformats.org/officeDocument/2006/relationships/hyperlink" Target="https://www.bhsu.edu/Admissions/Pay-for-College/Tuition-and-Fees/" TargetMode="External"/><Relationship Id="rId5" Type="http://schemas.openxmlformats.org/officeDocument/2006/relationships/hyperlink" Target="http://bhsu.edu/visit" TargetMode="External"/><Relationship Id="rId10" Type="http://schemas.openxmlformats.org/officeDocument/2006/relationships/hyperlink" Target="http://www.bhsu.edu/scholarships" TargetMode="External"/><Relationship Id="rId4" Type="http://schemas.openxmlformats.org/officeDocument/2006/relationships/hyperlink" Target="http://www.bhsu.edu/Admissions/Accepted-Students" TargetMode="External"/><Relationship Id="rId9" Type="http://schemas.openxmlformats.org/officeDocument/2006/relationships/hyperlink" Target="http://www.bhsu.ed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su.edu/admissions/undergraduate/dual-credit.html" TargetMode="External"/><Relationship Id="rId13" Type="http://schemas.openxmlformats.org/officeDocument/2006/relationships/hyperlink" Target="https://dsu.edu/admissions/undergraduate/cost-aid/scholarships.html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dsu.edu/academics/majors-degrees.html" TargetMode="External"/><Relationship Id="rId12" Type="http://schemas.openxmlformats.org/officeDocument/2006/relationships/hyperlink" Target="https://dsu.edu/giving/scholarships/annual-scholarships/champion-scholarship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su.edu/visit-dsu/index.html" TargetMode="External"/><Relationship Id="rId11" Type="http://schemas.openxmlformats.org/officeDocument/2006/relationships/hyperlink" Target="https://dsu.edu/admissions/undergraduate/cost-aid/net-price-calculator.html" TargetMode="External"/><Relationship Id="rId5" Type="http://schemas.openxmlformats.org/officeDocument/2006/relationships/hyperlink" Target="https://dsu.edu/apply.html" TargetMode="External"/><Relationship Id="rId15" Type="http://schemas.openxmlformats.org/officeDocument/2006/relationships/image" Target="../media/image7.png"/><Relationship Id="rId10" Type="http://schemas.openxmlformats.org/officeDocument/2006/relationships/hyperlink" Target="https://dsu.edu/index.html" TargetMode="External"/><Relationship Id="rId4" Type="http://schemas.openxmlformats.org/officeDocument/2006/relationships/hyperlink" Target="https://dsu.edu/admissions/files/Admission-Checklist.pdf" TargetMode="External"/><Relationship Id="rId9" Type="http://schemas.openxmlformats.org/officeDocument/2006/relationships/hyperlink" Target="mailto:admissions@dsu.edu" TargetMode="External"/><Relationship Id="rId14" Type="http://schemas.openxmlformats.org/officeDocument/2006/relationships/hyperlink" Target="https://dsu.edu/admissions/files/2020-2021-tuition-fees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wu.edu/student-life/residence-life/housing-intention-form/incoming-student-housing-intention-form" TargetMode="External"/><Relationship Id="rId13" Type="http://schemas.openxmlformats.org/officeDocument/2006/relationships/hyperlink" Target="https://www.dwu.edu/academics/majors-minors/athletic-training" TargetMode="External"/><Relationship Id="rId18" Type="http://schemas.openxmlformats.org/officeDocument/2006/relationships/hyperlink" Target="https://www.dwu.edu/admissions/financial-aid/dwu-scholarships-and-grants" TargetMode="External"/><Relationship Id="rId3" Type="http://schemas.openxmlformats.org/officeDocument/2006/relationships/image" Target="../media/image8.png"/><Relationship Id="rId21" Type="http://schemas.openxmlformats.org/officeDocument/2006/relationships/hyperlink" Target="https://www.dwu.edu/" TargetMode="External"/><Relationship Id="rId7" Type="http://schemas.openxmlformats.org/officeDocument/2006/relationships/hyperlink" Target="https://store.dwu.edu/PayEnrollmentConfirmation/" TargetMode="External"/><Relationship Id="rId12" Type="http://schemas.openxmlformats.org/officeDocument/2006/relationships/hyperlink" Target="https://www.dwu.edu/academics/majors-minors/elementary-education" TargetMode="External"/><Relationship Id="rId17" Type="http://schemas.openxmlformats.org/officeDocument/2006/relationships/hyperlink" Target="https://www.dwu.edu/admissions/financial-aid/net-price-calculator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mailto:Admissions@dwu.edu" TargetMode="External"/><Relationship Id="rId20" Type="http://schemas.openxmlformats.org/officeDocument/2006/relationships/hyperlink" Target="https://www.dwu.edu/about-dwu/dwu-fact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wu.edu/admissions/financial-aid" TargetMode="External"/><Relationship Id="rId11" Type="http://schemas.openxmlformats.org/officeDocument/2006/relationships/hyperlink" Target="https://www.dwu.edu/academics/majors-minors/business-administration" TargetMode="External"/><Relationship Id="rId5" Type="http://schemas.openxmlformats.org/officeDocument/2006/relationships/hyperlink" Target="https://www.dwu.edu/admissions/apply/dwu-act-sat-test-optional-admission-information" TargetMode="External"/><Relationship Id="rId15" Type="http://schemas.openxmlformats.org/officeDocument/2006/relationships/hyperlink" Target="https://www.dwu.edu/academics/majors-minors/business-administration/entrepreneurial-leadership-degree-with-a-concentration-in-construction" TargetMode="External"/><Relationship Id="rId10" Type="http://schemas.openxmlformats.org/officeDocument/2006/relationships/hyperlink" Target="https://www.dwu.edu/academics/majors-minors/nursing" TargetMode="External"/><Relationship Id="rId19" Type="http://schemas.openxmlformats.org/officeDocument/2006/relationships/hyperlink" Target="https://www.dwu.edu/admissions/tuition-fees" TargetMode="External"/><Relationship Id="rId4" Type="http://schemas.openxmlformats.org/officeDocument/2006/relationships/hyperlink" Target="https://www2.dwu.edu/WebForms/AppUndergrad.aspx" TargetMode="External"/><Relationship Id="rId9" Type="http://schemas.openxmlformats.org/officeDocument/2006/relationships/hyperlink" Target="https://www.dwu.edu/admissions/new-student-registration" TargetMode="External"/><Relationship Id="rId14" Type="http://schemas.openxmlformats.org/officeDocument/2006/relationships/hyperlink" Target="https://www.dwu.edu/academics/majors-minors/business-administration/business-administration-with-a-concentration-in-agriculture" TargetMode="External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financialaid@lakeareatech.edu" TargetMode="External"/><Relationship Id="rId13" Type="http://schemas.openxmlformats.org/officeDocument/2006/relationships/hyperlink" Target="https://www.lakeareatech.edu/getting-started/admissions/contact-us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akeareatech.edu/getting-started/admissions/student-housing/" TargetMode="External"/><Relationship Id="rId11" Type="http://schemas.openxmlformats.org/officeDocument/2006/relationships/hyperlink" Target="https://www.lakeareatech.edu/about-us/jobs/" TargetMode="External"/><Relationship Id="rId5" Type="http://schemas.openxmlformats.org/officeDocument/2006/relationships/hyperlink" Target="https://www.lakeareatech.edu/getting-started/apply-now/" TargetMode="External"/><Relationship Id="rId10" Type="http://schemas.openxmlformats.org/officeDocument/2006/relationships/hyperlink" Target="https://www.lakeareatech.edu/getting-started/financial-aid/tuition-costs/" TargetMode="External"/><Relationship Id="rId4" Type="http://schemas.openxmlformats.org/officeDocument/2006/relationships/image" Target="../media/image11.png"/><Relationship Id="rId9" Type="http://schemas.openxmlformats.org/officeDocument/2006/relationships/hyperlink" Target="mailto:foundation@lakeareatech.edu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tchelltech.edu/admissions/financial-aid-options/tabs/types-of-aid" TargetMode="External"/><Relationship Id="rId3" Type="http://schemas.openxmlformats.org/officeDocument/2006/relationships/image" Target="../media/image14.jpg"/><Relationship Id="rId7" Type="http://schemas.openxmlformats.org/officeDocument/2006/relationships/hyperlink" Target="https://www.mitchelltech.edu/programs/dual-credit/dual-credit-classes?overview=tru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itchelltech.edu/admissions/campus-visit" TargetMode="External"/><Relationship Id="rId5" Type="http://schemas.openxmlformats.org/officeDocument/2006/relationships/hyperlink" Target="https://www.mitchelltech.edu/programs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www.mitchelltech.edu/apply" TargetMode="External"/><Relationship Id="rId9" Type="http://schemas.openxmlformats.org/officeDocument/2006/relationships/hyperlink" Target="https://www.mitchelltech.edu/admissions/tuition-fee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mountmarty.edu/admissions/apply/" TargetMode="External"/><Relationship Id="rId7" Type="http://schemas.openxmlformats.org/officeDocument/2006/relationships/hyperlink" Target="https://www.mountmarty.edu/tuition-and-aid/financing-your-educatio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ountmarty.edu/campus-life/" TargetMode="External"/><Relationship Id="rId5" Type="http://schemas.openxmlformats.org/officeDocument/2006/relationships/hyperlink" Target="https://mountmarty.university-tour.com/homepage" TargetMode="External"/><Relationship Id="rId4" Type="http://schemas.openxmlformats.org/officeDocument/2006/relationships/hyperlink" Target="https://fbrenderer-100539.campusnexus.cloud/#/renderer/AMEV?leadid=0&amp;TeamId=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%20ashli.maddox@sdsmt.edu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://www.sdsmt.edu/visi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dsmt.edu/About/Points-of-Pride/" TargetMode="External"/><Relationship Id="rId5" Type="http://schemas.openxmlformats.org/officeDocument/2006/relationships/hyperlink" Target="https://www.sdsmt.edu/Admissions/Apply/Admissions-Requirements/#freshman_applicants_h3" TargetMode="External"/><Relationship Id="rId4" Type="http://schemas.openxmlformats.org/officeDocument/2006/relationships/hyperlink" Target="https://www.sdsmt.edu/apply/" TargetMode="Externa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rthern.edu/admission-aid/visit" TargetMode="External"/><Relationship Id="rId3" Type="http://schemas.openxmlformats.org/officeDocument/2006/relationships/image" Target="../media/image19.jpg"/><Relationship Id="rId7" Type="http://schemas.openxmlformats.org/officeDocument/2006/relationships/hyperlink" Target="https://nsuwolves.com/sports/2018/12/19/dacotah-bank-stadium-home.aspx#:~:text=Dacotah%20Bank%20Stadium%20is%20the,off%20Roosevelt%20Street%20in%20Aberdeen." TargetMode="External"/><Relationship Id="rId12" Type="http://schemas.openxmlformats.org/officeDocument/2006/relationships/hyperlink" Target="https://www.northern.edu/campus-life/career-servic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orthern.edu/campus-life/residence-life" TargetMode="External"/><Relationship Id="rId11" Type="http://schemas.openxmlformats.org/officeDocument/2006/relationships/hyperlink" Target="https://www.northern.edu/admission-aid/tuition-and-costs" TargetMode="External"/><Relationship Id="rId5" Type="http://schemas.openxmlformats.org/officeDocument/2006/relationships/hyperlink" Target="https://northern.edu/regional-science-education-center" TargetMode="External"/><Relationship Id="rId10" Type="http://schemas.openxmlformats.org/officeDocument/2006/relationships/hyperlink" Target="https://www.northern.edu/admissions-aid/wolfpact-scholarship" TargetMode="External"/><Relationship Id="rId4" Type="http://schemas.openxmlformats.org/officeDocument/2006/relationships/hyperlink" Target="https://apply.northern.edu/apply/" TargetMode="External"/><Relationship Id="rId9" Type="http://schemas.openxmlformats.org/officeDocument/2006/relationships/hyperlink" Target="mailto:admissions@northern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4"/>
          <p:cNvGrpSpPr/>
          <p:nvPr/>
        </p:nvGrpSpPr>
        <p:grpSpPr>
          <a:xfrm>
            <a:off x="199749" y="937063"/>
            <a:ext cx="4783946" cy="2691425"/>
            <a:chOff x="-674727" y="142624"/>
            <a:chExt cx="9138387" cy="4025463"/>
          </a:xfrm>
        </p:grpSpPr>
        <p:sp>
          <p:nvSpPr>
            <p:cNvPr id="62" name="Google Shape;62;p14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4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chemeClr val="dk1"/>
                  </a:solidFill>
                </a:rPr>
                <a:t>Apply</a:t>
              </a:r>
              <a:r>
                <a:rPr lang="en" sz="1500">
                  <a:solidFill>
                    <a:schemeClr val="dk1"/>
                  </a:solidFill>
                </a:rPr>
                <a:t> </a:t>
              </a:r>
              <a:endParaRPr sz="1500">
                <a:solidFill>
                  <a:schemeClr val="dk1"/>
                </a:solidFill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 txBox="1"/>
            <p:nvPr/>
          </p:nvSpPr>
          <p:spPr>
            <a:xfrm>
              <a:off x="2681746" y="142624"/>
              <a:ext cx="57525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Free application: augie.edu/apply</a:t>
              </a:r>
              <a:endParaRPr i="0" u="none" strike="noStrike" cap="none">
                <a:solidFill>
                  <a:srgbClr val="FFFFFF"/>
                </a:solidFill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 txBox="1"/>
            <p:nvPr/>
          </p:nvSpPr>
          <p:spPr>
            <a:xfrm>
              <a:off x="-674727" y="1307577"/>
              <a:ext cx="2916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chemeClr val="dk1"/>
                  </a:solidFill>
                </a:rPr>
                <a:t>Application requirements</a:t>
              </a:r>
              <a:r>
                <a:rPr lang="en" b="1">
                  <a:solidFill>
                    <a:schemeClr val="dk1"/>
                  </a:solidFill>
                </a:rPr>
                <a:t> 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Test-optional application.</a:t>
              </a:r>
              <a:endParaRPr>
                <a:solidFill>
                  <a:schemeClr val="lt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H.S. Transcript required, Test Scores Optional</a:t>
              </a:r>
              <a:endParaRPr>
                <a:solidFill>
                  <a:schemeClr val="lt1"/>
                </a:solidFill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Preferred applicants 3.0+ GPA.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 txBox="1"/>
            <p:nvPr/>
          </p:nvSpPr>
          <p:spPr>
            <a:xfrm>
              <a:off x="-140532" y="2789257"/>
              <a:ext cx="22596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chemeClr val="dk1"/>
                  </a:solidFill>
                </a:rPr>
                <a:t>Once Accepted</a:t>
              </a:r>
              <a:endParaRPr sz="1500" b="1">
                <a:solidFill>
                  <a:schemeClr val="dk1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File the FAFSA.</a:t>
              </a:r>
              <a:endParaRPr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Tour campus with a student.</a:t>
              </a:r>
              <a:endParaRPr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Submit your enrollment deposit.</a:t>
              </a:r>
              <a:endParaRPr>
                <a:solidFill>
                  <a:srgbClr val="FFFFF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Move-in day!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77" name="Google Shape;77;p14"/>
          <p:cNvSpPr txBox="1"/>
          <p:nvPr/>
        </p:nvSpPr>
        <p:spPr>
          <a:xfrm>
            <a:off x="5232300" y="1021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14"/>
          <p:cNvGrpSpPr/>
          <p:nvPr/>
        </p:nvGrpSpPr>
        <p:grpSpPr>
          <a:xfrm>
            <a:off x="680650" y="3738174"/>
            <a:ext cx="7782694" cy="1180789"/>
            <a:chOff x="3904" y="137754"/>
            <a:chExt cx="10376926" cy="4075904"/>
          </a:xfrm>
        </p:grpSpPr>
        <p:sp>
          <p:nvSpPr>
            <p:cNvPr id="79" name="Google Shape;79;p14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Financial Aid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FBDC35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/>
                <a:t>Academic, talent, and need-based aid.</a:t>
              </a:r>
              <a:endParaRPr sz="13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/>
                <a:t>New: SDOS Match</a:t>
              </a:r>
              <a:endParaRPr sz="1300"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Scholarships</a:t>
              </a: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FBDC35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Tuition</a:t>
              </a: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356637" y="771458"/>
              <a:ext cx="2347800" cy="3442200"/>
            </a:xfrm>
            <a:prstGeom prst="rect">
              <a:avLst/>
            </a:prstGeom>
            <a:solidFill>
              <a:srgbClr val="FBDC35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100% of students receive scholarships</a:t>
              </a: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</a:rPr>
                <a:t>Placement/Job Info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FBDC35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/>
          <p:nvPr/>
        </p:nvSpPr>
        <p:spPr>
          <a:xfrm>
            <a:off x="2698200" y="3899575"/>
            <a:ext cx="1748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Your GPA </a:t>
            </a:r>
            <a:r>
              <a:rPr lang="en" sz="1200" i="1"/>
              <a:t>or</a:t>
            </a:r>
            <a:r>
              <a:rPr lang="en" sz="1200"/>
              <a:t> test scores (whichever is higher) determine your annual scholarship.</a:t>
            </a:r>
            <a:endParaRPr sz="1200"/>
          </a:p>
        </p:txBody>
      </p:sp>
      <p:sp>
        <p:nvSpPr>
          <p:cNvPr id="92" name="Google Shape;92;p14"/>
          <p:cNvSpPr txBox="1"/>
          <p:nvPr/>
        </p:nvSpPr>
        <p:spPr>
          <a:xfrm>
            <a:off x="4740200" y="3999625"/>
            <a:ext cx="169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6729000" y="3899575"/>
            <a:ext cx="1696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Experiential learning guarantee. </a:t>
            </a:r>
            <a:r>
              <a:rPr lang="en" sz="1200" b="1"/>
              <a:t>Ranked #2</a:t>
            </a:r>
            <a:r>
              <a:rPr lang="en" sz="1200"/>
              <a:t> in the nation for Employability 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~Zippia.com </a:t>
            </a:r>
            <a:endParaRPr sz="1200"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825" y="983400"/>
            <a:ext cx="3618201" cy="23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825" y="614100"/>
            <a:ext cx="3555000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900" y="103300"/>
            <a:ext cx="3755949" cy="7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4713600" y="3899575"/>
            <a:ext cx="1748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1C458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www.augie.edu/cost</a:t>
            </a:r>
            <a:endParaRPr sz="1300">
              <a:solidFill>
                <a:srgbClr val="1C458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"/>
          <p:cNvSpPr/>
          <p:nvPr/>
        </p:nvSpPr>
        <p:spPr>
          <a:xfrm>
            <a:off x="0" y="51150"/>
            <a:ext cx="7207500" cy="50922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3"/>
          <p:cNvSpPr/>
          <p:nvPr/>
        </p:nvSpPr>
        <p:spPr>
          <a:xfrm>
            <a:off x="877252" y="1241299"/>
            <a:ext cx="10308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3"/>
          <p:cNvSpPr txBox="1"/>
          <p:nvPr/>
        </p:nvSpPr>
        <p:spPr>
          <a:xfrm>
            <a:off x="877252" y="1241299"/>
            <a:ext cx="10308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675" tIns="43800" rIns="122675" bIns="438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000000"/>
                </a:highlight>
                <a:latin typeface="Proxima Nova"/>
                <a:ea typeface="Proxima Nova"/>
                <a:cs typeface="Proxima Nova"/>
                <a:sym typeface="Proxima Nova"/>
              </a:rPr>
              <a:t>APPLY</a:t>
            </a:r>
            <a:endParaRPr sz="1700">
              <a:solidFill>
                <a:srgbClr val="FFFFFF"/>
              </a:solidFill>
              <a:highlight>
                <a:srgbClr val="00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7" name="Google Shape;427;p23"/>
          <p:cNvSpPr/>
          <p:nvPr/>
        </p:nvSpPr>
        <p:spPr>
          <a:xfrm>
            <a:off x="1907968" y="1128264"/>
            <a:ext cx="206100" cy="504300"/>
          </a:xfrm>
          <a:prstGeom prst="leftBrace">
            <a:avLst>
              <a:gd name="adj1" fmla="val 35000"/>
              <a:gd name="adj2" fmla="val 50000"/>
            </a:avLst>
          </a:prstGeom>
          <a:noFill/>
          <a:ln w="9525" cap="flat" cmpd="sng">
            <a:solidFill>
              <a:srgbClr val="3542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2196568" y="1128264"/>
            <a:ext cx="2803500" cy="504300"/>
          </a:xfrm>
          <a:prstGeom prst="rect">
            <a:avLst/>
          </a:prstGeom>
          <a:solidFill>
            <a:srgbClr val="009CD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BDC35"/>
              </a:solidFill>
            </a:endParaRPr>
          </a:p>
        </p:txBody>
      </p:sp>
      <p:sp>
        <p:nvSpPr>
          <p:cNvPr id="429" name="Google Shape;429;p23"/>
          <p:cNvSpPr txBox="1"/>
          <p:nvPr/>
        </p:nvSpPr>
        <p:spPr>
          <a:xfrm>
            <a:off x="2176698" y="1124163"/>
            <a:ext cx="2803500" cy="504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5725" tIns="65725" rIns="65725" bIns="657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paulmitchell.edu/rapidcity/</a:t>
            </a:r>
            <a:endParaRPr sz="1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online-application</a:t>
            </a:r>
            <a:endParaRPr sz="170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0" name="Google Shape;430;p23"/>
          <p:cNvSpPr/>
          <p:nvPr/>
        </p:nvSpPr>
        <p:spPr>
          <a:xfrm>
            <a:off x="877252" y="1815219"/>
            <a:ext cx="10308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 txBox="1"/>
          <p:nvPr/>
        </p:nvSpPr>
        <p:spPr>
          <a:xfrm>
            <a:off x="270974" y="1921888"/>
            <a:ext cx="16965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675" tIns="43800" rIns="122675" bIns="438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Proxima Nova"/>
                <a:ea typeface="Proxima Nova"/>
                <a:cs typeface="Proxima Nova"/>
                <a:sym typeface="Proxima Nova"/>
              </a:rPr>
              <a:t>APPLICATION REQUIREMENTS</a:t>
            </a:r>
            <a:endParaRPr>
              <a:solidFill>
                <a:srgbClr val="FFFFFF"/>
              </a:solidFill>
              <a:highlight>
                <a:srgbClr val="00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2" name="Google Shape;432;p23"/>
          <p:cNvSpPr/>
          <p:nvPr/>
        </p:nvSpPr>
        <p:spPr>
          <a:xfrm>
            <a:off x="1907975" y="1683175"/>
            <a:ext cx="206100" cy="1083300"/>
          </a:xfrm>
          <a:prstGeom prst="leftBrace">
            <a:avLst>
              <a:gd name="adj1" fmla="val 35000"/>
              <a:gd name="adj2" fmla="val 50000"/>
            </a:avLst>
          </a:prstGeom>
          <a:noFill/>
          <a:ln w="9525" cap="flat" cmpd="sng">
            <a:solidFill>
              <a:srgbClr val="3542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2196568" y="1683163"/>
            <a:ext cx="2803500" cy="733800"/>
          </a:xfrm>
          <a:prstGeom prst="rect">
            <a:avLst/>
          </a:prstGeom>
          <a:gradFill>
            <a:gsLst>
              <a:gs pos="0">
                <a:srgbClr val="5E697B"/>
              </a:gs>
              <a:gs pos="50000">
                <a:srgbClr val="42536A"/>
              </a:gs>
              <a:gs pos="100000">
                <a:srgbClr val="38495F"/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 txBox="1"/>
          <p:nvPr/>
        </p:nvSpPr>
        <p:spPr>
          <a:xfrm>
            <a:off x="2196550" y="1683174"/>
            <a:ext cx="2803500" cy="1110000"/>
          </a:xfrm>
          <a:prstGeom prst="rect">
            <a:avLst/>
          </a:prstGeom>
          <a:solidFill>
            <a:srgbClr val="F37120"/>
          </a:solidFill>
          <a:ln>
            <a:noFill/>
          </a:ln>
        </p:spPr>
        <p:txBody>
          <a:bodyPr spcFirstLastPara="1" wrap="square" lIns="65725" tIns="65725" rIns="65725" bIns="65725" anchor="ctr" anchorCtr="0">
            <a:noAutofit/>
          </a:bodyPr>
          <a:lstStyle/>
          <a:p>
            <a:pPr marL="17780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roxima Nova"/>
              <a:buChar char="•"/>
            </a:pPr>
            <a:r>
              <a:rPr lang="en" sz="13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 Photos</a:t>
            </a:r>
            <a:endParaRPr sz="13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7780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roxima Nova"/>
              <a:buChar char="•"/>
            </a:pPr>
            <a:r>
              <a:rPr lang="en" sz="13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GED/High School Diploma</a:t>
            </a:r>
            <a:endParaRPr sz="13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7780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roxima Nova"/>
              <a:buChar char="•"/>
            </a:pPr>
            <a:r>
              <a:rPr lang="en" sz="13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Driver’s License/Birth Certificate</a:t>
            </a:r>
            <a:endParaRPr sz="13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7780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roxima Nova"/>
              <a:buChar char="•"/>
            </a:pPr>
            <a:r>
              <a:rPr lang="en" sz="13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Application Fee</a:t>
            </a:r>
            <a:endParaRPr sz="13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77800" lvl="1" indent="-146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Proxima Nova"/>
              <a:buChar char="•"/>
            </a:pPr>
            <a:r>
              <a:rPr lang="en" sz="13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Personal Interview</a:t>
            </a:r>
            <a:endParaRPr sz="13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877252" y="2876060"/>
            <a:ext cx="10308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 txBox="1"/>
          <p:nvPr/>
        </p:nvSpPr>
        <p:spPr>
          <a:xfrm>
            <a:off x="427513" y="3006188"/>
            <a:ext cx="14706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675" tIns="43800" rIns="122675" bIns="438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highlight>
                  <a:srgbClr val="000000"/>
                </a:highlight>
                <a:latin typeface="Proxima Nova"/>
                <a:ea typeface="Proxima Nova"/>
                <a:cs typeface="Proxima Nova"/>
                <a:sym typeface="Proxima Nova"/>
              </a:rPr>
              <a:t>REQUEST A TOUR</a:t>
            </a:r>
            <a:endParaRPr sz="1300">
              <a:solidFill>
                <a:srgbClr val="FFFFFF"/>
              </a:solidFill>
              <a:highlight>
                <a:srgbClr val="0000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7" name="Google Shape;437;p23"/>
          <p:cNvSpPr/>
          <p:nvPr/>
        </p:nvSpPr>
        <p:spPr>
          <a:xfrm>
            <a:off x="1907975" y="2829200"/>
            <a:ext cx="206100" cy="733800"/>
          </a:xfrm>
          <a:prstGeom prst="leftBrace">
            <a:avLst>
              <a:gd name="adj1" fmla="val 35000"/>
              <a:gd name="adj2" fmla="val 50000"/>
            </a:avLst>
          </a:prstGeom>
          <a:noFill/>
          <a:ln w="9525" cap="flat" cmpd="sng">
            <a:solidFill>
              <a:srgbClr val="3542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2196575" y="2876050"/>
            <a:ext cx="2803500" cy="687000"/>
          </a:xfrm>
          <a:prstGeom prst="rect">
            <a:avLst/>
          </a:prstGeom>
          <a:solidFill>
            <a:srgbClr val="7555A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3"/>
          <p:cNvSpPr txBox="1"/>
          <p:nvPr/>
        </p:nvSpPr>
        <p:spPr>
          <a:xfrm>
            <a:off x="2176625" y="2876052"/>
            <a:ext cx="28035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725" tIns="65725" rIns="65725" bIns="657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paulmitchell.edu/rapidcity/request-a-tour</a:t>
            </a:r>
            <a:endParaRPr sz="180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0" name="Google Shape;440;p23"/>
          <p:cNvSpPr/>
          <p:nvPr/>
        </p:nvSpPr>
        <p:spPr>
          <a:xfrm>
            <a:off x="4572000" y="1379838"/>
            <a:ext cx="3558900" cy="2434800"/>
          </a:xfrm>
          <a:prstGeom prst="rect">
            <a:avLst/>
          </a:prstGeom>
          <a:solidFill>
            <a:srgbClr val="FDBC3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chemeClr val="lt1"/>
                </a:solidFill>
                <a:highlight>
                  <a:srgbClr val="000000"/>
                </a:highlight>
                <a:latin typeface="Proxima Nova"/>
                <a:ea typeface="Proxima Nova"/>
                <a:cs typeface="Proxima Nova"/>
                <a:sym typeface="Proxima Nova"/>
              </a:rPr>
              <a:t>START DATES:</a:t>
            </a:r>
            <a:endParaRPr sz="1050" b="1">
              <a:solidFill>
                <a:schemeClr val="lt1"/>
              </a:solidFill>
              <a:highlight>
                <a:srgbClr val="000000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	Cosmetology: April, June, September, November</a:t>
            </a:r>
            <a:endParaRPr sz="105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	Nails: March, June, November</a:t>
            </a:r>
            <a:endParaRPr sz="105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	Esthetics: April, July, October</a:t>
            </a:r>
            <a:endParaRPr sz="105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	Massage Therapy: April, July, November</a:t>
            </a:r>
            <a:endParaRPr sz="105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FFFF"/>
                </a:solidFill>
                <a:highlight>
                  <a:srgbClr val="0000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ENROLLMENT TEAM:</a:t>
            </a:r>
            <a:endParaRPr sz="1050">
              <a:solidFill>
                <a:srgbClr val="FFFFFF"/>
              </a:solidFill>
              <a:highlight>
                <a:srgbClr val="0000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Call: 605.718.6931</a:t>
            </a:r>
            <a:endParaRPr sz="105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Text: 605.205.7529</a:t>
            </a:r>
            <a:endParaRPr sz="105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sng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Admissions@rapidcity.paulmitchell.edu</a:t>
            </a:r>
            <a:endParaRPr sz="55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750" i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highlight>
                  <a:srgbClr val="000000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REQUEST MORE INFO:</a:t>
            </a:r>
            <a:endParaRPr sz="1050">
              <a:solidFill>
                <a:schemeClr val="lt1"/>
              </a:solidFill>
              <a:highlight>
                <a:srgbClr val="000000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 u="sng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paulmitchell.edu/rapidcity/request-enrollment-information</a:t>
            </a:r>
            <a:endParaRPr sz="55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grpSp>
        <p:nvGrpSpPr>
          <p:cNvPr id="441" name="Google Shape;441;p23"/>
          <p:cNvGrpSpPr/>
          <p:nvPr/>
        </p:nvGrpSpPr>
        <p:grpSpPr>
          <a:xfrm>
            <a:off x="432015" y="3642724"/>
            <a:ext cx="8169754" cy="1183809"/>
            <a:chOff x="3904" y="127226"/>
            <a:chExt cx="10376926" cy="4086328"/>
          </a:xfrm>
        </p:grpSpPr>
        <p:sp>
          <p:nvSpPr>
            <p:cNvPr id="442" name="Google Shape;442;p23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rgbClr val="95C94F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FINANCIAL AID</a:t>
              </a:r>
              <a:endParaRPr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95C94F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rgbClr val="95C94F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SCHOLARSHIPS</a:t>
              </a:r>
              <a:endParaRPr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95C94F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rgbClr val="95C94F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3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95C94F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8032998" y="162176"/>
              <a:ext cx="2347800" cy="633600"/>
            </a:xfrm>
            <a:prstGeom prst="rect">
              <a:avLst/>
            </a:prstGeom>
            <a:solidFill>
              <a:srgbClr val="000000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LICENSURE</a:t>
              </a:r>
              <a:endParaRPr sz="13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452" name="Google Shape;452;p23"/>
            <p:cNvSpPr txBox="1"/>
            <p:nvPr/>
          </p:nvSpPr>
          <p:spPr>
            <a:xfrm>
              <a:off x="5356652" y="127226"/>
              <a:ext cx="2347800" cy="633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rPr>
                <a:t>TUITION</a:t>
              </a:r>
              <a:endParaRPr sz="15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endParaRPr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95C94F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Proxima Nova"/>
                  <a:ea typeface="Proxima Nova"/>
                  <a:cs typeface="Proxima Nova"/>
                  <a:sym typeface="Proxima Nova"/>
                </a:rPr>
                <a:t>93.75 % </a:t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Proxima Nova"/>
                  <a:ea typeface="Proxima Nova"/>
                  <a:cs typeface="Proxima Nova"/>
                  <a:sym typeface="Proxima Nova"/>
                </a:rPr>
                <a:t>Licensure Rate</a:t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454" name="Google Shape;454;p23"/>
          <p:cNvSpPr txBox="1"/>
          <p:nvPr/>
        </p:nvSpPr>
        <p:spPr>
          <a:xfrm>
            <a:off x="505394" y="4005750"/>
            <a:ext cx="178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FAFSA Code: </a:t>
            </a:r>
            <a:r>
              <a:rPr lang="en">
                <a:solidFill>
                  <a:srgbClr val="282828"/>
                </a:solidFill>
                <a:latin typeface="Proxima Nova"/>
                <a:ea typeface="Proxima Nova"/>
                <a:cs typeface="Proxima Nova"/>
                <a:sym typeface="Proxima Nova"/>
              </a:rPr>
              <a:t>016231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5" name="Google Shape;455;p23"/>
          <p:cNvSpPr txBox="1"/>
          <p:nvPr/>
        </p:nvSpPr>
        <p:spPr>
          <a:xfrm>
            <a:off x="2510603" y="3836400"/>
            <a:ext cx="1944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u="sng">
                <a:latin typeface="Proxima Nova"/>
                <a:ea typeface="Proxima Nova"/>
                <a:cs typeface="Proxima Nova"/>
                <a:sym typeface="Proxima Nova"/>
                <a:hlinkClick r:id="rId7"/>
              </a:rPr>
              <a:t>paulmitchell.edu/</a:t>
            </a:r>
            <a:endParaRPr sz="125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u="sng">
                <a:latin typeface="Proxima Nova"/>
                <a:ea typeface="Proxima Nova"/>
                <a:cs typeface="Proxima Nova"/>
                <a:sym typeface="Proxima Nova"/>
                <a:hlinkClick r:id="rId7"/>
              </a:rPr>
              <a:t>rapidcity/financial-aid/</a:t>
            </a:r>
            <a:endParaRPr sz="125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u="sng">
                <a:latin typeface="Proxima Nova"/>
                <a:ea typeface="Proxima Nova"/>
                <a:cs typeface="Proxima Nova"/>
                <a:sym typeface="Proxima Nova"/>
                <a:hlinkClick r:id="rId7"/>
              </a:rPr>
              <a:t>scholarships	</a:t>
            </a:r>
            <a:endParaRPr sz="125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6" name="Google Shape;456;p23"/>
          <p:cNvSpPr txBox="1"/>
          <p:nvPr/>
        </p:nvSpPr>
        <p:spPr>
          <a:xfrm>
            <a:off x="4678631" y="3963700"/>
            <a:ext cx="178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7" name="Google Shape;457;p23"/>
          <p:cNvSpPr txBox="1"/>
          <p:nvPr/>
        </p:nvSpPr>
        <p:spPr>
          <a:xfrm>
            <a:off x="4679004" y="3781250"/>
            <a:ext cx="1780800" cy="1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latin typeface="Proxima Nova"/>
                <a:ea typeface="Proxima Nova"/>
                <a:cs typeface="Proxima Nova"/>
                <a:sym typeface="Proxima Nova"/>
              </a:rPr>
              <a:t>Cosmetology: $16,135</a:t>
            </a:r>
            <a:endParaRPr sz="105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latin typeface="Proxima Nova"/>
                <a:ea typeface="Proxima Nova"/>
                <a:cs typeface="Proxima Nova"/>
                <a:sym typeface="Proxima Nova"/>
              </a:rPr>
              <a:t>Nails: $4,300</a:t>
            </a:r>
            <a:endParaRPr sz="105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latin typeface="Proxima Nova"/>
                <a:ea typeface="Proxima Nova"/>
                <a:cs typeface="Proxima Nova"/>
                <a:sym typeface="Proxima Nova"/>
              </a:rPr>
              <a:t>Esthetics: $9,500</a:t>
            </a:r>
            <a:endParaRPr sz="105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latin typeface="Proxima Nova"/>
                <a:ea typeface="Proxima Nova"/>
                <a:cs typeface="Proxima Nova"/>
                <a:sym typeface="Proxima Nova"/>
              </a:rPr>
              <a:t>Massage Therapy: $10,000</a:t>
            </a:r>
            <a:endParaRPr sz="105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50" i="1">
                <a:latin typeface="Proxima Nova"/>
                <a:ea typeface="Proxima Nova"/>
                <a:cs typeface="Proxima Nova"/>
                <a:sym typeface="Proxima Nova"/>
              </a:rPr>
              <a:t>*tuition prices include application fee, technical kit, and books</a:t>
            </a:r>
            <a:endParaRPr sz="85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58" name="Google Shape;45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1550" y="130774"/>
            <a:ext cx="1902525" cy="101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76623" y="91024"/>
            <a:ext cx="6585045" cy="7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6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4"/>
          <p:cNvSpPr txBox="1">
            <a:spLocks noGrp="1"/>
          </p:cNvSpPr>
          <p:nvPr>
            <p:ph type="ctrTitle"/>
          </p:nvPr>
        </p:nvSpPr>
        <p:spPr>
          <a:xfrm>
            <a:off x="228425" y="328925"/>
            <a:ext cx="85206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80">
                <a:latin typeface="Verdana"/>
                <a:ea typeface="Verdana"/>
                <a:cs typeface="Verdana"/>
                <a:sym typeface="Verdana"/>
              </a:rPr>
              <a:t> Application Process</a:t>
            </a:r>
            <a:r>
              <a:rPr lang="en" sz="3780">
                <a:latin typeface="Verdana"/>
                <a:ea typeface="Verdana"/>
                <a:cs typeface="Verdana"/>
                <a:sym typeface="Verdana"/>
              </a:rPr>
              <a:t> </a:t>
            </a:r>
            <a:endParaRPr sz="378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66" name="Google Shape;466;p24"/>
          <p:cNvGrpSpPr/>
          <p:nvPr/>
        </p:nvGrpSpPr>
        <p:grpSpPr>
          <a:xfrm>
            <a:off x="547675" y="888013"/>
            <a:ext cx="4255581" cy="2664287"/>
            <a:chOff x="-337956" y="183213"/>
            <a:chExt cx="8801616" cy="3984874"/>
          </a:xfrm>
        </p:grpSpPr>
        <p:sp>
          <p:nvSpPr>
            <p:cNvPr id="467" name="Google Shape;467;p24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4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Apply</a:t>
              </a:r>
              <a:r>
                <a:rPr lang="en" sz="17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4"/>
            <p:cNvSpPr txBox="1"/>
            <p:nvPr/>
          </p:nvSpPr>
          <p:spPr>
            <a:xfrm>
              <a:off x="2711160" y="224662"/>
              <a:ext cx="5752500" cy="5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sp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presentation.edu/apply</a:t>
              </a: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 txBox="1"/>
            <p:nvPr/>
          </p:nvSpPr>
          <p:spPr>
            <a:xfrm>
              <a:off x="-337954" y="1307577"/>
              <a:ext cx="25791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Application requirements </a:t>
              </a:r>
              <a:endParaRPr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High School Transcript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ACT/SAT scores (optional)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 Fee Waiver Code:</a:t>
              </a: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HOME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 txBox="1"/>
            <p:nvPr/>
          </p:nvSpPr>
          <p:spPr>
            <a:xfrm>
              <a:off x="-337956" y="2988533"/>
              <a:ext cx="2457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Acceptance</a:t>
              </a:r>
              <a:endParaRPr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File the FAFSA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Submit $100 tuition deposit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Apply for housing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Register for classes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2" name="Google Shape;482;p24"/>
          <p:cNvSpPr/>
          <p:nvPr/>
        </p:nvSpPr>
        <p:spPr>
          <a:xfrm>
            <a:off x="5164800" y="888000"/>
            <a:ext cx="3404400" cy="26643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4"/>
          <p:cNvSpPr txBox="1"/>
          <p:nvPr/>
        </p:nvSpPr>
        <p:spPr>
          <a:xfrm>
            <a:off x="5232300" y="888025"/>
            <a:ext cx="32694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Small campus, family and community atmosphere. 350 students on campus, 300 students online.</a:t>
            </a: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Tour campus with our </a:t>
            </a:r>
            <a:r>
              <a:rPr lang="en" sz="1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virtual tour</a:t>
            </a:r>
            <a:r>
              <a:rPr lang="en" sz="12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! </a:t>
            </a: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Cozy suites</a:t>
            </a:r>
            <a:r>
              <a:rPr lang="en" sz="12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, get your own room. </a:t>
            </a: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20+ </a:t>
            </a:r>
            <a:r>
              <a:rPr lang="en" sz="1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Academic programs</a:t>
            </a:r>
            <a:r>
              <a:rPr lang="en" sz="12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, very career focused and customizable.</a:t>
            </a: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Chat with us! </a:t>
            </a:r>
            <a:r>
              <a:rPr lang="en" sz="1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admit@presentation.edu</a:t>
            </a:r>
            <a:r>
              <a:rPr lang="en" sz="12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 605.229.8492 </a:t>
            </a:r>
            <a:r>
              <a:rPr lang="en" sz="1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www.presentation.edu</a:t>
            </a:r>
            <a:r>
              <a:rPr lang="en" sz="1100">
                <a:solidFill>
                  <a:srgbClr val="274E1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74E1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84" name="Google Shape;484;p24"/>
          <p:cNvGrpSpPr/>
          <p:nvPr/>
        </p:nvGrpSpPr>
        <p:grpSpPr>
          <a:xfrm>
            <a:off x="680650" y="3735424"/>
            <a:ext cx="7782694" cy="1180759"/>
            <a:chOff x="3904" y="137754"/>
            <a:chExt cx="10376926" cy="4075800"/>
          </a:xfrm>
        </p:grpSpPr>
        <p:sp>
          <p:nvSpPr>
            <p:cNvPr id="485" name="Google Shape;485;p24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Verdana"/>
                  <a:ea typeface="Verdana"/>
                  <a:cs typeface="Verdana"/>
                  <a:sym typeface="Verdana"/>
                </a:rPr>
                <a:t>Financial Aid</a:t>
              </a:r>
              <a:endParaRPr sz="16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Verdana"/>
                  <a:ea typeface="Verdana"/>
                  <a:cs typeface="Verdana"/>
                  <a:sym typeface="Verdana"/>
                </a:rPr>
                <a:t>Scholarships</a:t>
              </a:r>
              <a:endParaRPr sz="10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Verdana"/>
                  <a:ea typeface="Verdana"/>
                  <a:cs typeface="Verdana"/>
                  <a:sym typeface="Verdana"/>
                </a:rPr>
                <a:t>Tuition</a:t>
              </a:r>
              <a:endParaRPr sz="10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Verdana"/>
                  <a:ea typeface="Verdana"/>
                  <a:cs typeface="Verdana"/>
                  <a:sym typeface="Verdana"/>
                </a:rPr>
                <a:t>Placement/Job Info</a:t>
              </a:r>
              <a:endParaRPr sz="12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24"/>
          <p:cNvSpPr txBox="1"/>
          <p:nvPr/>
        </p:nvSpPr>
        <p:spPr>
          <a:xfrm>
            <a:off x="708100" y="3927450"/>
            <a:ext cx="1696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School code: 003467</a:t>
            </a:r>
            <a:r>
              <a:rPr lang="en"/>
              <a:t>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90%+ of PC students receive Financial Aid</a:t>
            </a:r>
            <a:endParaRPr sz="1200"/>
          </a:p>
        </p:txBody>
      </p:sp>
      <p:sp>
        <p:nvSpPr>
          <p:cNvPr id="498" name="Google Shape;498;p24"/>
          <p:cNvSpPr txBox="1"/>
          <p:nvPr/>
        </p:nvSpPr>
        <p:spPr>
          <a:xfrm>
            <a:off x="2724150" y="3942900"/>
            <a:ext cx="1696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Up to $11,500 /year Academic Scholarships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Many more at: </a:t>
            </a:r>
            <a:r>
              <a:rPr lang="en" sz="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presentation.edu/tuition-aid/scholarships</a:t>
            </a: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		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9" name="Google Shape;499;p24"/>
          <p:cNvSpPr txBox="1"/>
          <p:nvPr/>
        </p:nvSpPr>
        <p:spPr>
          <a:xfrm>
            <a:off x="4740200" y="399962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Tuition: $21,626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Housing: $10,430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24"/>
          <p:cNvSpPr txBox="1"/>
          <p:nvPr/>
        </p:nvSpPr>
        <p:spPr>
          <a:xfrm>
            <a:off x="6756250" y="3989100"/>
            <a:ext cx="1696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96% of graduates are in grad school or working in their field within 6 months of graduation.</a:t>
            </a:r>
            <a:endParaRPr sz="1100"/>
          </a:p>
        </p:txBody>
      </p:sp>
      <p:pic>
        <p:nvPicPr>
          <p:cNvPr id="501" name="Google Shape;50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1400" y="0"/>
            <a:ext cx="2032595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0287" y="-60325"/>
            <a:ext cx="5030349" cy="129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5"/>
          <p:cNvSpPr txBox="1">
            <a:spLocks noGrp="1"/>
          </p:cNvSpPr>
          <p:nvPr>
            <p:ph type="ctrTitle"/>
          </p:nvPr>
        </p:nvSpPr>
        <p:spPr>
          <a:xfrm>
            <a:off x="77250" y="83775"/>
            <a:ext cx="8844900" cy="843600"/>
          </a:xfrm>
          <a:prstGeom prst="rect">
            <a:avLst/>
          </a:prstGeom>
          <a:noFill/>
          <a:effectLst>
            <a:outerShdw blurRad="700088" dist="38100" dir="11040000" algn="bl" rotWithShape="0">
              <a:srgbClr val="9900FF"/>
            </a:outerShdw>
          </a:effectLst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77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Application Process</a:t>
            </a:r>
            <a:r>
              <a:rPr lang="en" b="1">
                <a:solidFill>
                  <a:srgbClr val="000000"/>
                </a:solidFill>
                <a:highlight>
                  <a:srgbClr val="B4A7D6"/>
                </a:highlight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b="1">
              <a:solidFill>
                <a:srgbClr val="000000"/>
              </a:solidFill>
              <a:highlight>
                <a:srgbClr val="EFEFEF"/>
              </a:highlight>
              <a:latin typeface="Droid Serif"/>
              <a:ea typeface="Droid Serif"/>
              <a:cs typeface="Droid Serif"/>
              <a:sym typeface="Droid Serif"/>
            </a:endParaRPr>
          </a:p>
        </p:txBody>
      </p:sp>
      <p:grpSp>
        <p:nvGrpSpPr>
          <p:cNvPr id="508" name="Google Shape;508;p25"/>
          <p:cNvGrpSpPr/>
          <p:nvPr/>
        </p:nvGrpSpPr>
        <p:grpSpPr>
          <a:xfrm>
            <a:off x="-157300" y="909950"/>
            <a:ext cx="4664978" cy="2789577"/>
            <a:chOff x="-616895" y="183213"/>
            <a:chExt cx="8272705" cy="4028851"/>
          </a:xfrm>
        </p:grpSpPr>
        <p:sp>
          <p:nvSpPr>
            <p:cNvPr id="509" name="Google Shape;509;p25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5"/>
            <p:cNvSpPr txBox="1"/>
            <p:nvPr/>
          </p:nvSpPr>
          <p:spPr>
            <a:xfrm>
              <a:off x="-442000" y="368165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u="sng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Apply</a:t>
              </a:r>
              <a:r>
                <a:rPr lang="en" sz="17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1903304" y="237246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5"/>
            <p:cNvSpPr txBox="1"/>
            <p:nvPr/>
          </p:nvSpPr>
          <p:spPr>
            <a:xfrm>
              <a:off x="1564608" y="243440"/>
              <a:ext cx="6091200" cy="7521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spcFirstLastPara="1" wrap="square" lIns="65725" tIns="65725" rIns="65725" bIns="65725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Apply in person or visit our website: </a:t>
              </a:r>
              <a:r>
                <a:rPr lang="en" u="sng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https://stewartschool.com/application/</a:t>
              </a:r>
              <a:endParaRPr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5"/>
            <p:cNvSpPr txBox="1"/>
            <p:nvPr/>
          </p:nvSpPr>
          <p:spPr>
            <a:xfrm>
              <a:off x="-616895" y="1100818"/>
              <a:ext cx="2349600" cy="138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Application requirements </a:t>
              </a:r>
              <a:endParaRPr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>
              <a:off x="1618856" y="1118324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5"/>
            <p:cNvSpPr txBox="1"/>
            <p:nvPr/>
          </p:nvSpPr>
          <p:spPr>
            <a:xfrm>
              <a:off x="1591608" y="856054"/>
              <a:ext cx="6037200" cy="1779300"/>
            </a:xfrm>
            <a:prstGeom prst="rect">
              <a:avLst/>
            </a:prstGeom>
            <a:solidFill>
              <a:srgbClr val="B4A7D6"/>
            </a:solidFill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boto"/>
                <a:buChar char="•"/>
              </a:pPr>
              <a:r>
                <a:rPr lang="en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Come for a school visit.  </a:t>
              </a:r>
              <a:r>
                <a:rPr lang="en" i="1" u="sng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Zoom </a:t>
              </a:r>
              <a:r>
                <a:rPr lang="en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visits are available upon request! </a:t>
              </a:r>
              <a:endPara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boto"/>
                <a:buChar char="•"/>
              </a:pPr>
              <a:r>
                <a:rPr lang="en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$50 application fee</a:t>
              </a:r>
              <a:endPara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boto"/>
                <a:buChar char="•"/>
              </a:pPr>
              <a:r>
                <a:rPr lang="en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Proof of graduation or GED</a:t>
              </a:r>
              <a:endPara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boto"/>
                <a:buChar char="•"/>
              </a:pPr>
              <a:r>
                <a:rPr lang="en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Submit copy of driver’s license</a:t>
              </a:r>
              <a:endPara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 txBox="1"/>
            <p:nvPr/>
          </p:nvSpPr>
          <p:spPr>
            <a:xfrm>
              <a:off x="-501693" y="2905339"/>
              <a:ext cx="22344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u="sng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Acceptance</a:t>
              </a:r>
              <a:endParaRPr sz="15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1733948" y="2418964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 txBox="1"/>
            <p:nvPr/>
          </p:nvSpPr>
          <p:spPr>
            <a:xfrm>
              <a:off x="1564609" y="2418951"/>
              <a:ext cx="6091200" cy="17931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Roboto"/>
                <a:buChar char="•"/>
              </a:pPr>
              <a:r>
                <a:rPr lang="en" sz="15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Submit the above requirements &amp; complete formal Interview with Admissions Director</a:t>
              </a:r>
              <a:endParaRPr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24" name="Google Shape;524;p25"/>
          <p:cNvSpPr/>
          <p:nvPr/>
        </p:nvSpPr>
        <p:spPr>
          <a:xfrm>
            <a:off x="5671950" y="1031100"/>
            <a:ext cx="3404400" cy="26643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5"/>
          <p:cNvSpPr txBox="1"/>
          <p:nvPr/>
        </p:nvSpPr>
        <p:spPr>
          <a:xfrm>
            <a:off x="5671950" y="1027175"/>
            <a:ext cx="3499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 over 60 years Stewart School has focused on developing student real-world salon/spa skills in a culture built on teamwork, creativity, passion, and 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business success. Located in Sioux Falls!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Our Accreditor, ACCSC, has named Stewart School a "School of Excellence" during our last two accreditation renewals.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*Start with a school visit! </a:t>
            </a:r>
            <a:r>
              <a:rPr lang="en" i="1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Text 215-1637 </a:t>
            </a: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schedule or to request  more info!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26" name="Google Shape;526;p25"/>
          <p:cNvGrpSpPr/>
          <p:nvPr/>
        </p:nvGrpSpPr>
        <p:grpSpPr>
          <a:xfrm>
            <a:off x="781225" y="3799113"/>
            <a:ext cx="7782694" cy="1231983"/>
            <a:chOff x="3904" y="-39062"/>
            <a:chExt cx="10376926" cy="4252616"/>
          </a:xfrm>
        </p:grpSpPr>
        <p:sp>
          <p:nvSpPr>
            <p:cNvPr id="527" name="Google Shape;527;p25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rgbClr val="B4A7D6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u="sng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Financial Aid</a:t>
              </a:r>
              <a:endParaRPr sz="170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B4A7D6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rgbClr val="B4A7D6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5"/>
            <p:cNvSpPr txBox="1"/>
            <p:nvPr/>
          </p:nvSpPr>
          <p:spPr>
            <a:xfrm>
              <a:off x="2680279" y="23239"/>
              <a:ext cx="2347800" cy="633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Scholarships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2" name="Google Shape;532;p25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B4A7D6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5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rgbClr val="B4A7D6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5"/>
            <p:cNvSpPr txBox="1"/>
            <p:nvPr/>
          </p:nvSpPr>
          <p:spPr>
            <a:xfrm>
              <a:off x="5317387" y="137754"/>
              <a:ext cx="2347800" cy="633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u="sng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Tuition</a:t>
              </a:r>
              <a:endParaRPr sz="1100" u="sng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5" name="Google Shape;535;p25"/>
            <p:cNvSpPr/>
            <p:nvPr/>
          </p:nvSpPr>
          <p:spPr>
            <a:xfrm>
              <a:off x="5317371" y="771345"/>
              <a:ext cx="2453700" cy="3442200"/>
            </a:xfrm>
            <a:prstGeom prst="rect">
              <a:avLst/>
            </a:prstGeom>
            <a:solidFill>
              <a:srgbClr val="B4A7D6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i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*current tuition rates for 2021</a:t>
              </a:r>
              <a:br>
                <a:rPr lang="en" sz="13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Cosmetology $14,808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Massage Therapy $8,414</a:t>
              </a:r>
              <a:b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Esthetics $7,988</a:t>
              </a:r>
              <a:b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Nail Tech $3,035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6" name="Google Shape;536;p25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rgbClr val="B4A7D6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5"/>
            <p:cNvSpPr txBox="1"/>
            <p:nvPr/>
          </p:nvSpPr>
          <p:spPr>
            <a:xfrm>
              <a:off x="8033004" y="-39062"/>
              <a:ext cx="2347800" cy="6336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Placement Info</a:t>
              </a:r>
              <a:endParaRPr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8" name="Google Shape;538;p25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B4A7D6"/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25"/>
          <p:cNvSpPr txBox="1"/>
          <p:nvPr/>
        </p:nvSpPr>
        <p:spPr>
          <a:xfrm>
            <a:off x="2804975" y="3992375"/>
            <a:ext cx="1767000" cy="1015800"/>
          </a:xfrm>
          <a:prstGeom prst="rect">
            <a:avLst/>
          </a:prstGeom>
          <a:solidFill>
            <a:srgbClr val="B4A7D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Up to $2,500 for Cosmetology!</a:t>
            </a:r>
            <a:b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3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Ask our Admissions</a:t>
            </a:r>
            <a:br>
              <a:rPr lang="en" sz="13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3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Director for details.</a:t>
            </a:r>
            <a:endParaRPr/>
          </a:p>
        </p:txBody>
      </p:sp>
      <p:sp>
        <p:nvSpPr>
          <p:cNvPr id="540" name="Google Shape;540;p25"/>
          <p:cNvSpPr txBox="1"/>
          <p:nvPr/>
        </p:nvSpPr>
        <p:spPr>
          <a:xfrm>
            <a:off x="781225" y="3992363"/>
            <a:ext cx="176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FAFSA CODE: 010138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824475" y="3999625"/>
            <a:ext cx="176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https://stewartschool.com/files/2020/11/ACCSC_Annual_Report_Rates_2020.pdf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2" name="Google Shape;54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1950" y="-250826"/>
            <a:ext cx="3239649" cy="1281924"/>
          </a:xfrm>
          <a:prstGeom prst="rect">
            <a:avLst/>
          </a:prstGeom>
          <a:noFill/>
          <a:ln>
            <a:noFill/>
          </a:ln>
          <a:effectLst>
            <a:outerShdw blurRad="57150" dist="28575" dir="5460000" algn="bl" rotWithShape="0">
              <a:srgbClr val="9900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6"/>
          <p:cNvSpPr txBox="1">
            <a:spLocks noGrp="1"/>
          </p:cNvSpPr>
          <p:nvPr>
            <p:ph type="ctrTitle"/>
          </p:nvPr>
        </p:nvSpPr>
        <p:spPr>
          <a:xfrm>
            <a:off x="-49700" y="212825"/>
            <a:ext cx="87234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77"/>
              <a:t>                                      </a:t>
            </a:r>
            <a:r>
              <a:rPr lang="en" sz="175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 Process &amp; Admissions Information</a:t>
            </a:r>
            <a:endParaRPr sz="2977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Google Shape;548;p26"/>
          <p:cNvGrpSpPr/>
          <p:nvPr/>
        </p:nvGrpSpPr>
        <p:grpSpPr>
          <a:xfrm>
            <a:off x="259900" y="834422"/>
            <a:ext cx="4260380" cy="2755142"/>
            <a:chOff x="-337954" y="183213"/>
            <a:chExt cx="8811541" cy="3984874"/>
          </a:xfrm>
        </p:grpSpPr>
        <p:sp>
          <p:nvSpPr>
            <p:cNvPr id="549" name="Google Shape;549;p26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Apply 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 txBox="1"/>
            <p:nvPr/>
          </p:nvSpPr>
          <p:spPr>
            <a:xfrm>
              <a:off x="2721088" y="224662"/>
              <a:ext cx="57525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Apply at </a:t>
              </a:r>
              <a:r>
                <a:rPr lang="en" sz="15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sdstate.edu/apply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 txBox="1"/>
            <p:nvPr/>
          </p:nvSpPr>
          <p:spPr>
            <a:xfrm>
              <a:off x="-337954" y="1307577"/>
              <a:ext cx="25791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requirements 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145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$20 Application Fee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High School Transcript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ACT/SAT Scores</a:t>
              </a: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(optional)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 txBox="1"/>
            <p:nvPr/>
          </p:nvSpPr>
          <p:spPr>
            <a:xfrm>
              <a:off x="4134" y="2988517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Acceptance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Activate MyState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Apply for Housing 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 Priority Date: Dec 15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Char char="•"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File FAFSA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26"/>
          <p:cNvSpPr/>
          <p:nvPr/>
        </p:nvSpPr>
        <p:spPr>
          <a:xfrm>
            <a:off x="4758275" y="824663"/>
            <a:ext cx="3848100" cy="27552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 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 </a:t>
            </a:r>
            <a:r>
              <a:rPr lang="en" sz="15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SDSU.Admissions@sdstate.edu</a:t>
            </a:r>
            <a:endParaRPr sz="15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(800) 952-3541 / (605) 688-4121</a:t>
            </a:r>
            <a:r>
              <a:rPr lang="en" sz="15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5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26"/>
          <p:cNvSpPr txBox="1"/>
          <p:nvPr/>
        </p:nvSpPr>
        <p:spPr>
          <a:xfrm>
            <a:off x="4758275" y="834425"/>
            <a:ext cx="37050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SDSU is a premier land-grant university recognized for high value, innovation and bold impact.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6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EXPLORE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200+ areas of study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Schedule your campus or virtual visit </a:t>
            </a:r>
            <a:r>
              <a:rPr lang="en" sz="15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NOW!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High School Dual Credit Information </a:t>
            </a:r>
            <a:r>
              <a:rPr lang="en" sz="15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5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6" name="Google Shape;566;p26"/>
          <p:cNvGrpSpPr/>
          <p:nvPr/>
        </p:nvGrpSpPr>
        <p:grpSpPr>
          <a:xfrm>
            <a:off x="410775" y="3735425"/>
            <a:ext cx="8195696" cy="1180760"/>
            <a:chOff x="3904" y="137753"/>
            <a:chExt cx="10376926" cy="4075801"/>
          </a:xfrm>
        </p:grpSpPr>
        <p:sp>
          <p:nvSpPr>
            <p:cNvPr id="567" name="Google Shape;567;p26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6"/>
            <p:cNvSpPr txBox="1"/>
            <p:nvPr/>
          </p:nvSpPr>
          <p:spPr>
            <a:xfrm>
              <a:off x="2540146" y="137753"/>
              <a:ext cx="24879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2540291" y="771339"/>
              <a:ext cx="24879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6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26"/>
          <p:cNvSpPr txBox="1"/>
          <p:nvPr/>
        </p:nvSpPr>
        <p:spPr>
          <a:xfrm>
            <a:off x="448650" y="3910325"/>
            <a:ext cx="18552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FAFSA Code: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003471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SDSU Financial Aid </a:t>
            </a:r>
            <a:r>
              <a:rPr lang="en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 by Step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0000FF"/>
              </a:solidFill>
            </a:endParaRPr>
          </a:p>
        </p:txBody>
      </p:sp>
      <p:sp>
        <p:nvSpPr>
          <p:cNvPr id="580" name="Google Shape;580;p26"/>
          <p:cNvSpPr txBox="1"/>
          <p:nvPr/>
        </p:nvSpPr>
        <p:spPr>
          <a:xfrm>
            <a:off x="2375450" y="3990700"/>
            <a:ext cx="1973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Dual Credit Scholarships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</a:t>
            </a:r>
            <a:r>
              <a:rPr lang="en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ckrabbit Guarantee</a:t>
            </a:r>
            <a:endParaRPr>
              <a:solidFill>
                <a:srgbClr val="0000FF"/>
              </a:solidFill>
              <a:uFill>
                <a:noFill/>
              </a:uFill>
              <a:latin typeface="Calibri"/>
              <a:ea typeface="Calibri"/>
              <a:cs typeface="Calibri"/>
              <a:sym typeface="Calibri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11"/>
              </a:rPr>
              <a:t>(Test Score Optional)</a:t>
            </a:r>
            <a:r>
              <a:rPr lang="en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6"/>
          <p:cNvSpPr txBox="1"/>
          <p:nvPr/>
        </p:nvSpPr>
        <p:spPr>
          <a:xfrm>
            <a:off x="4682900" y="4054275"/>
            <a:ext cx="1696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Undergraduate Cost Estimate</a:t>
            </a:r>
            <a:endParaRPr sz="15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2" name="Google Shape;582;p26"/>
          <p:cNvSpPr txBox="1"/>
          <p:nvPr/>
        </p:nvSpPr>
        <p:spPr>
          <a:xfrm>
            <a:off x="6751275" y="4021450"/>
            <a:ext cx="1855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97%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grads said they received a high quality of education!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6"/>
          <p:cNvSpPr txBox="1"/>
          <p:nvPr/>
        </p:nvSpPr>
        <p:spPr>
          <a:xfrm>
            <a:off x="8081575" y="44400"/>
            <a:ext cx="102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888025"/>
            <a:ext cx="51435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27"/>
          <p:cNvSpPr txBox="1">
            <a:spLocks noGrp="1"/>
          </p:cNvSpPr>
          <p:nvPr>
            <p:ph type="ctrTitle"/>
          </p:nvPr>
        </p:nvSpPr>
        <p:spPr>
          <a:xfrm>
            <a:off x="4358900" y="181225"/>
            <a:ext cx="45537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/>
              <a:t>Application Process</a:t>
            </a:r>
            <a:r>
              <a:rPr lang="en" sz="4380"/>
              <a:t> </a:t>
            </a:r>
            <a:endParaRPr sz="4380"/>
          </a:p>
        </p:txBody>
      </p:sp>
      <p:grpSp>
        <p:nvGrpSpPr>
          <p:cNvPr id="590" name="Google Shape;590;p27"/>
          <p:cNvGrpSpPr/>
          <p:nvPr/>
        </p:nvGrpSpPr>
        <p:grpSpPr>
          <a:xfrm>
            <a:off x="708101" y="888013"/>
            <a:ext cx="4255580" cy="2664287"/>
            <a:chOff x="-337954" y="183213"/>
            <a:chExt cx="8801614" cy="3984874"/>
          </a:xfrm>
        </p:grpSpPr>
        <p:sp>
          <p:nvSpPr>
            <p:cNvPr id="591" name="Google Shape;591;p27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7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Apply 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7"/>
            <p:cNvSpPr txBox="1"/>
            <p:nvPr/>
          </p:nvSpPr>
          <p:spPr>
            <a:xfrm>
              <a:off x="2711160" y="224662"/>
              <a:ext cx="57525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84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B4E5"/>
                </a:buClr>
                <a:buSzPts val="1900"/>
                <a:buFont typeface="Calibri"/>
                <a:buChar char="•"/>
              </a:pPr>
              <a:r>
                <a:rPr lang="en" sz="1900" u="sng">
                  <a:solidFill>
                    <a:srgbClr val="40B4E5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Submit free application.</a:t>
              </a:r>
              <a:endParaRPr sz="1900" b="0" i="0" u="none" strike="noStrike" cap="none">
                <a:solidFill>
                  <a:srgbClr val="40B4E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 txBox="1"/>
            <p:nvPr/>
          </p:nvSpPr>
          <p:spPr>
            <a:xfrm>
              <a:off x="-337954" y="1307577"/>
              <a:ext cx="25791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requirements 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Char char="•"/>
              </a:pP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High school &amp; college transcripts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Char char="•"/>
              </a:pP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ACT/SAT </a:t>
              </a:r>
              <a:r>
                <a:rPr lang="en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may 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not be required, vary on program </a:t>
              </a:r>
              <a:endParaRPr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7"/>
            <p:cNvSpPr txBox="1"/>
            <p:nvPr/>
          </p:nvSpPr>
          <p:spPr>
            <a:xfrm>
              <a:off x="4134" y="2988517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Once Accepted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Fill out the FAFSA.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Apply for scholarships.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Apply for housing.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 general, follow our </a:t>
              </a:r>
              <a:r>
                <a:rPr lang="en" sz="1600" u="sng">
                  <a:solidFill>
                    <a:srgbClr val="40B4E5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Accepted Student Guide.</a:t>
              </a:r>
              <a:r>
                <a:rPr lang="en" sz="1600">
                  <a:solidFill>
                    <a:srgbClr val="40B4E5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600">
                <a:solidFill>
                  <a:srgbClr val="40B4E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6" name="Google Shape;606;p27"/>
          <p:cNvSpPr/>
          <p:nvPr/>
        </p:nvSpPr>
        <p:spPr>
          <a:xfrm>
            <a:off x="5135300" y="887988"/>
            <a:ext cx="3404400" cy="2664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27"/>
          <p:cNvGrpSpPr/>
          <p:nvPr/>
        </p:nvGrpSpPr>
        <p:grpSpPr>
          <a:xfrm>
            <a:off x="680650" y="3735424"/>
            <a:ext cx="7782694" cy="1180759"/>
            <a:chOff x="3904" y="137754"/>
            <a:chExt cx="10376926" cy="4075800"/>
          </a:xfrm>
        </p:grpSpPr>
        <p:sp>
          <p:nvSpPr>
            <p:cNvPr id="608" name="Google Shape;608;p27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rgbClr val="004987"/>
            </a:solidFill>
            <a:ln w="9525" cap="flat" cmpd="sng">
              <a:solidFill>
                <a:srgbClr val="0049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rgbClr val="40B4E5"/>
            </a:solidFill>
            <a:ln w="9525" cap="flat" cmpd="sng">
              <a:solidFill>
                <a:srgbClr val="40B4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7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rgbClr val="F47E24"/>
            </a:solidFill>
            <a:ln w="9525" cap="flat" cmpd="sng">
              <a:solidFill>
                <a:srgbClr val="F47E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rgbClr val="B5BD00"/>
            </a:solidFill>
            <a:ln w="9525" cap="flat" cmpd="sng">
              <a:solidFill>
                <a:srgbClr val="B5BD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27"/>
          <p:cNvSpPr txBox="1"/>
          <p:nvPr/>
        </p:nvSpPr>
        <p:spPr>
          <a:xfrm>
            <a:off x="708100" y="399962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FAFSA code: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008285 </a:t>
            </a:r>
            <a:endParaRPr b="1"/>
          </a:p>
        </p:txBody>
      </p:sp>
      <p:sp>
        <p:nvSpPr>
          <p:cNvPr id="621" name="Google Shape;621;p27"/>
          <p:cNvSpPr txBox="1"/>
          <p:nvPr/>
        </p:nvSpPr>
        <p:spPr>
          <a:xfrm>
            <a:off x="2724150" y="3917900"/>
            <a:ext cx="16965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Jan 1 - March 31</a:t>
            </a:r>
            <a:br>
              <a:rPr lang="en" sz="1200">
                <a:solidFill>
                  <a:schemeClr val="dk1"/>
                </a:solidFill>
              </a:rPr>
            </a:br>
            <a:endParaRPr sz="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CTE, Foundation, and full-ride Build Dakota </a:t>
            </a:r>
            <a:r>
              <a:rPr lang="en" sz="1200" u="sng">
                <a:solidFill>
                  <a:srgbClr val="40B4E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Scholarships</a:t>
            </a:r>
            <a:r>
              <a:rPr lang="en" sz="1200">
                <a:solidFill>
                  <a:schemeClr val="dk1"/>
                </a:solidFill>
              </a:rPr>
              <a:t>! </a:t>
            </a:r>
            <a:endParaRPr sz="1300"/>
          </a:p>
        </p:txBody>
      </p:sp>
      <p:sp>
        <p:nvSpPr>
          <p:cNvPr id="622" name="Google Shape;622;p27"/>
          <p:cNvSpPr txBox="1"/>
          <p:nvPr/>
        </p:nvSpPr>
        <p:spPr>
          <a:xfrm>
            <a:off x="4717150" y="3950600"/>
            <a:ext cx="1795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Estimated: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1 year Diploma = $9,000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2 year AAS = $16,000</a:t>
            </a:r>
            <a:br>
              <a:rPr lang="en" sz="1100">
                <a:solidFill>
                  <a:schemeClr val="dk1"/>
                </a:solidFill>
              </a:rPr>
            </a:br>
            <a:endParaRPr sz="7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rgbClr val="40B4E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more details.</a:t>
            </a:r>
            <a:endParaRPr sz="1200">
              <a:solidFill>
                <a:srgbClr val="40B4E5"/>
              </a:solidFill>
            </a:endParaRPr>
          </a:p>
        </p:txBody>
      </p:sp>
      <p:sp>
        <p:nvSpPr>
          <p:cNvPr id="623" name="Google Shape;623;p27"/>
          <p:cNvSpPr txBox="1"/>
          <p:nvPr/>
        </p:nvSpPr>
        <p:spPr>
          <a:xfrm>
            <a:off x="6729000" y="399962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98% placement of 2020 grads!</a:t>
            </a:r>
            <a:endParaRPr/>
          </a:p>
        </p:txBody>
      </p:sp>
      <p:pic>
        <p:nvPicPr>
          <p:cNvPr id="624" name="Google Shape;62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650" y="118000"/>
            <a:ext cx="2828921" cy="6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7"/>
          <p:cNvPicPr preferRelativeResize="0"/>
          <p:nvPr/>
        </p:nvPicPr>
        <p:blipFill rotWithShape="1">
          <a:blip r:embed="rId9">
            <a:alphaModFix/>
          </a:blip>
          <a:srcRect l="5520" t="2020" r="-5519" b="-2020"/>
          <a:stretch/>
        </p:blipFill>
        <p:spPr>
          <a:xfrm>
            <a:off x="5296450" y="936988"/>
            <a:ext cx="3405870" cy="266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3" name="Google Shape;633;p28"/>
          <p:cNvGrpSpPr/>
          <p:nvPr/>
        </p:nvGrpSpPr>
        <p:grpSpPr>
          <a:xfrm>
            <a:off x="311701" y="1005413"/>
            <a:ext cx="4762733" cy="2473183"/>
            <a:chOff x="-663393" y="49111"/>
            <a:chExt cx="9584892" cy="4119225"/>
          </a:xfrm>
        </p:grpSpPr>
        <p:sp>
          <p:nvSpPr>
            <p:cNvPr id="634" name="Google Shape;634;p28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 txBox="1"/>
            <p:nvPr/>
          </p:nvSpPr>
          <p:spPr>
            <a:xfrm>
              <a:off x="-44920" y="376700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Apply</a:t>
              </a:r>
              <a:r>
                <a:rPr lang="en" sz="1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8"/>
            <p:cNvSpPr txBox="1"/>
            <p:nvPr/>
          </p:nvSpPr>
          <p:spPr>
            <a:xfrm>
              <a:off x="2070100" y="49111"/>
              <a:ext cx="6851400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spAutoFit/>
            </a:bodyPr>
            <a:lstStyle/>
            <a:p>
              <a:pPr marL="0" marR="0" lvl="0" indent="4572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Free application, no essay!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4572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www.usiouxfalls.edu/apply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8"/>
            <p:cNvSpPr txBox="1"/>
            <p:nvPr/>
          </p:nvSpPr>
          <p:spPr>
            <a:xfrm>
              <a:off x="-663393" y="1521796"/>
              <a:ext cx="29046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Application Requirements</a:t>
              </a:r>
              <a:r>
                <a:rPr lang="en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8"/>
            <p:cNvSpPr txBox="1"/>
            <p:nvPr/>
          </p:nvSpPr>
          <p:spPr>
            <a:xfrm>
              <a:off x="2541996" y="1091301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457200" marR="0" lvl="0" indent="-311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Char char="●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High School Transcript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11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Char char="●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(ACT/SAT Optional) </a:t>
              </a: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 txBox="1"/>
            <p:nvPr/>
          </p:nvSpPr>
          <p:spPr>
            <a:xfrm>
              <a:off x="-663388" y="2988527"/>
              <a:ext cx="27825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Once Accepted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118998" y="2375236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highlight>
                  <a:srgbClr val="FFFFFF"/>
                </a:highlight>
              </a:endParaRPr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2711160" y="237523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Visit Campus (free t-shirt!)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Submit FAFSA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Check out our 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5"/>
                </a:rPr>
                <a:t>Accepted Students Checklist</a:t>
              </a: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9" name="Google Shape;649;p28"/>
          <p:cNvGrpSpPr/>
          <p:nvPr/>
        </p:nvGrpSpPr>
        <p:grpSpPr>
          <a:xfrm>
            <a:off x="680650" y="3735424"/>
            <a:ext cx="7782694" cy="1180759"/>
            <a:chOff x="3904" y="137754"/>
            <a:chExt cx="10376926" cy="4075800"/>
          </a:xfrm>
        </p:grpSpPr>
        <p:sp>
          <p:nvSpPr>
            <p:cNvPr id="650" name="Google Shape;650;p28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8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28"/>
          <p:cNvSpPr txBox="1"/>
          <p:nvPr/>
        </p:nvSpPr>
        <p:spPr>
          <a:xfrm>
            <a:off x="591575" y="3977175"/>
            <a:ext cx="1885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100% of first-time, full-time freshmen receive financial aid.</a:t>
            </a:r>
            <a:endParaRPr/>
          </a:p>
        </p:txBody>
      </p:sp>
      <p:sp>
        <p:nvSpPr>
          <p:cNvPr id="663" name="Google Shape;663;p28"/>
          <p:cNvSpPr txBox="1"/>
          <p:nvPr/>
        </p:nvSpPr>
        <p:spPr>
          <a:xfrm>
            <a:off x="2476775" y="3900225"/>
            <a:ext cx="2145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USF offers academic, athletic, fine arts, and other University scholarships.</a:t>
            </a:r>
            <a:endParaRPr sz="1300"/>
          </a:p>
        </p:txBody>
      </p:sp>
      <p:sp>
        <p:nvSpPr>
          <p:cNvPr id="664" name="Google Shape;664;p28"/>
          <p:cNvSpPr txBox="1"/>
          <p:nvPr/>
        </p:nvSpPr>
        <p:spPr>
          <a:xfrm>
            <a:off x="4740200" y="399962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Check out USF’s </a:t>
            </a:r>
            <a:r>
              <a:rPr lang="en" u="sng">
                <a:solidFill>
                  <a:schemeClr val="hlink"/>
                </a:solidFill>
                <a:hlinkClick r:id="rId6"/>
              </a:rPr>
              <a:t>Tuition &amp; Costs</a:t>
            </a:r>
            <a:r>
              <a:rPr lang="en">
                <a:solidFill>
                  <a:schemeClr val="dk1"/>
                </a:solidFill>
              </a:rPr>
              <a:t>!</a:t>
            </a:r>
            <a:endParaRPr/>
          </a:p>
        </p:txBody>
      </p:sp>
      <p:sp>
        <p:nvSpPr>
          <p:cNvPr id="665" name="Google Shape;665;p28"/>
          <p:cNvSpPr txBox="1"/>
          <p:nvPr/>
        </p:nvSpPr>
        <p:spPr>
          <a:xfrm>
            <a:off x="6605900" y="3869475"/>
            <a:ext cx="1933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99% placement </a:t>
            </a:r>
            <a:r>
              <a:rPr lang="en">
                <a:solidFill>
                  <a:schemeClr val="dk1"/>
                </a:solidFill>
              </a:rPr>
              <a:t>within 6 months of graduation &amp; within students’ career field. </a:t>
            </a:r>
            <a:endParaRPr/>
          </a:p>
        </p:txBody>
      </p:sp>
      <p:pic>
        <p:nvPicPr>
          <p:cNvPr id="666" name="Google Shape;66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2700" y="675400"/>
            <a:ext cx="3770175" cy="280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5950" y="0"/>
            <a:ext cx="94558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29"/>
          <p:cNvSpPr txBox="1">
            <a:spLocks noGrp="1"/>
          </p:cNvSpPr>
          <p:nvPr>
            <p:ph type="ctrTitle"/>
          </p:nvPr>
        </p:nvSpPr>
        <p:spPr>
          <a:xfrm>
            <a:off x="909450" y="-95850"/>
            <a:ext cx="7782600" cy="65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/>
              <a:t>Application Process</a:t>
            </a:r>
            <a:r>
              <a:rPr lang="en" sz="3580"/>
              <a:t> </a:t>
            </a:r>
            <a:endParaRPr sz="3580"/>
          </a:p>
        </p:txBody>
      </p:sp>
      <p:grpSp>
        <p:nvGrpSpPr>
          <p:cNvPr id="673" name="Google Shape;673;p29"/>
          <p:cNvGrpSpPr/>
          <p:nvPr/>
        </p:nvGrpSpPr>
        <p:grpSpPr>
          <a:xfrm>
            <a:off x="153600" y="888001"/>
            <a:ext cx="4819093" cy="2664287"/>
            <a:chOff x="-925082" y="183213"/>
            <a:chExt cx="9464047" cy="3984874"/>
          </a:xfrm>
        </p:grpSpPr>
        <p:sp>
          <p:nvSpPr>
            <p:cNvPr id="674" name="Google Shape;674;p29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CC0000"/>
                  </a:solidFill>
                </a:rPr>
                <a:t>Apply </a:t>
              </a:r>
              <a:endParaRPr sz="1500" b="1">
                <a:solidFill>
                  <a:srgbClr val="CC0000"/>
                </a:solidFill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solidFill>
              <a:srgbClr val="D2153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 txBox="1"/>
            <p:nvPr/>
          </p:nvSpPr>
          <p:spPr>
            <a:xfrm>
              <a:off x="2738073" y="224662"/>
              <a:ext cx="57525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Char char="•"/>
              </a:pPr>
              <a:r>
                <a:rPr lang="en">
                  <a:solidFill>
                    <a:schemeClr val="lt1"/>
                  </a:solidFill>
                </a:rPr>
                <a:t>Apply online at </a:t>
              </a:r>
              <a:r>
                <a:rPr lang="en" u="sng">
                  <a:solidFill>
                    <a:schemeClr val="lt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usd.edu/apply</a:t>
              </a:r>
              <a:endParaRPr i="0" u="none" strike="noStrike" cap="none">
                <a:solidFill>
                  <a:schemeClr val="lt1"/>
                </a:solidFill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 txBox="1"/>
            <p:nvPr/>
          </p:nvSpPr>
          <p:spPr>
            <a:xfrm>
              <a:off x="-925082" y="1307577"/>
              <a:ext cx="31662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CC0000"/>
                  </a:solidFill>
                </a:rPr>
                <a:t>Application Requirements</a:t>
              </a:r>
              <a:endParaRPr sz="1500" b="1">
                <a:solidFill>
                  <a:srgbClr val="CC0000"/>
                </a:solidFill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solidFill>
              <a:srgbClr val="D2153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 txBox="1"/>
            <p:nvPr/>
          </p:nvSpPr>
          <p:spPr>
            <a:xfrm>
              <a:off x="2711166" y="1091417"/>
              <a:ext cx="57525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Char char="•"/>
              </a:pPr>
              <a:r>
                <a:rPr lang="en">
                  <a:solidFill>
                    <a:srgbClr val="FFFFFF"/>
                  </a:solidFill>
                </a:rPr>
                <a:t>High School Transcript</a:t>
              </a:r>
              <a:endParaRPr>
                <a:solidFill>
                  <a:srgbClr val="FFFFFF"/>
                </a:solidFill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Char char="•"/>
              </a:pPr>
              <a:r>
                <a:rPr lang="en">
                  <a:solidFill>
                    <a:srgbClr val="FFFFFF"/>
                  </a:solidFill>
                </a:rPr>
                <a:t>$20 Application Fee</a:t>
              </a:r>
              <a:endParaRPr>
                <a:solidFill>
                  <a:srgbClr val="FFFFFF"/>
                </a:solidFill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Char char="•"/>
              </a:pPr>
              <a:r>
                <a:rPr lang="en">
                  <a:solidFill>
                    <a:srgbClr val="FFFFFF"/>
                  </a:solidFill>
                </a:rPr>
                <a:t>ACT/SAT Scores (optional)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 txBox="1"/>
            <p:nvPr/>
          </p:nvSpPr>
          <p:spPr>
            <a:xfrm>
              <a:off x="-578339" y="2988514"/>
              <a:ext cx="26976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CC0000"/>
                  </a:solidFill>
                </a:rPr>
                <a:t>Once Accepted</a:t>
              </a:r>
              <a:endParaRPr sz="1500" b="1">
                <a:solidFill>
                  <a:srgbClr val="CC0000"/>
                </a:solidFill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solidFill>
              <a:srgbClr val="D2153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 txBox="1"/>
            <p:nvPr/>
          </p:nvSpPr>
          <p:spPr>
            <a:xfrm>
              <a:off x="2711166" y="2333450"/>
              <a:ext cx="5827800" cy="156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Char char="•"/>
              </a:pPr>
              <a:r>
                <a:rPr lang="en">
                  <a:solidFill>
                    <a:srgbClr val="FFFFFF"/>
                  </a:solidFill>
                </a:rPr>
                <a:t>Complete the </a:t>
              </a:r>
              <a:r>
                <a:rPr lang="en" u="sng">
                  <a:solidFill>
                    <a:srgbClr val="FFFFFF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FAFSA</a:t>
              </a:r>
              <a:r>
                <a:rPr lang="en">
                  <a:solidFill>
                    <a:srgbClr val="FFFFFF"/>
                  </a:solidFill>
                </a:rPr>
                <a:t> (optional)</a:t>
              </a:r>
              <a:endParaRPr>
                <a:solidFill>
                  <a:srgbClr val="FFFFFF"/>
                </a:solidFill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Char char="•"/>
              </a:pPr>
              <a:r>
                <a:rPr lang="en">
                  <a:solidFill>
                    <a:srgbClr val="FFFFFF"/>
                  </a:solidFill>
                </a:rPr>
                <a:t>Submit $100 </a:t>
              </a:r>
              <a:r>
                <a:rPr lang="en" u="sng">
                  <a:solidFill>
                    <a:schemeClr val="l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Housing Deposit</a:t>
              </a:r>
              <a:endParaRPr>
                <a:solidFill>
                  <a:schemeClr val="lt1"/>
                </a:solidFill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Char char="•"/>
              </a:pPr>
              <a:r>
                <a:rPr lang="en">
                  <a:solidFill>
                    <a:srgbClr val="FFFFFF"/>
                  </a:solidFill>
                </a:rPr>
                <a:t>Register for classes</a:t>
              </a:r>
              <a:endParaRPr>
                <a:solidFill>
                  <a:srgbClr val="FFFFFF"/>
                </a:solidFill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Char char="•"/>
              </a:pPr>
              <a:r>
                <a:rPr lang="en">
                  <a:solidFill>
                    <a:srgbClr val="FFFFFF"/>
                  </a:solidFill>
                </a:rPr>
                <a:t>Review your </a:t>
              </a:r>
              <a:r>
                <a:rPr lang="en" u="sng">
                  <a:solidFill>
                    <a:srgbClr val="FFFFFF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New-Student Checklist</a:t>
              </a:r>
              <a:endParaRPr i="0" u="none" strike="noStrike" cap="none">
                <a:solidFill>
                  <a:srgbClr val="FFFFFF"/>
                </a:solidFill>
              </a:endParaRPr>
            </a:p>
          </p:txBody>
        </p:sp>
      </p:grpSp>
      <p:sp>
        <p:nvSpPr>
          <p:cNvPr id="689" name="Google Shape;689;p29"/>
          <p:cNvSpPr/>
          <p:nvPr/>
        </p:nvSpPr>
        <p:spPr>
          <a:xfrm>
            <a:off x="5135300" y="887988"/>
            <a:ext cx="3404400" cy="2664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0" name="Google Shape;690;p29"/>
          <p:cNvGrpSpPr/>
          <p:nvPr/>
        </p:nvGrpSpPr>
        <p:grpSpPr>
          <a:xfrm>
            <a:off x="680650" y="3735424"/>
            <a:ext cx="7782694" cy="1180759"/>
            <a:chOff x="3904" y="137754"/>
            <a:chExt cx="10376926" cy="4075800"/>
          </a:xfrm>
        </p:grpSpPr>
        <p:sp>
          <p:nvSpPr>
            <p:cNvPr id="691" name="Google Shape;691;p29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rgbClr val="A1072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</a:rPr>
                <a:t>Financial Aid</a:t>
              </a:r>
              <a:endParaRPr sz="1200" b="1">
                <a:solidFill>
                  <a:srgbClr val="FFFFFF"/>
                </a:solidFill>
              </a:endParaRPr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rgbClr val="A1072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Scholarships</a:t>
              </a:r>
              <a:endParaRPr sz="1200" b="1"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rgbClr val="A1072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Tuition</a:t>
              </a:r>
              <a:endParaRPr sz="1200" b="1"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rgbClr val="A1072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 txBox="1"/>
            <p:nvPr/>
          </p:nvSpPr>
          <p:spPr>
            <a:xfrm>
              <a:off x="8032996" y="137754"/>
              <a:ext cx="2347800" cy="633600"/>
            </a:xfrm>
            <a:prstGeom prst="rect">
              <a:avLst/>
            </a:prstGeom>
            <a:solidFill>
              <a:srgbClr val="A1072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</a:rPr>
                <a:t>Placement/Job Info</a:t>
              </a:r>
              <a:endParaRPr sz="1200" b="1">
                <a:solidFill>
                  <a:schemeClr val="lt1"/>
                </a:solidFill>
              </a:endParaRPr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29"/>
          <p:cNvSpPr txBox="1"/>
          <p:nvPr/>
        </p:nvSpPr>
        <p:spPr>
          <a:xfrm>
            <a:off x="680900" y="3927925"/>
            <a:ext cx="1696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FAFSA Code: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CC0000"/>
                </a:solidFill>
              </a:rPr>
              <a:t>003474</a:t>
            </a:r>
            <a:br>
              <a:rPr lang="en" sz="1000" b="1">
                <a:solidFill>
                  <a:srgbClr val="CC0000"/>
                </a:solidFill>
              </a:rPr>
            </a:br>
            <a:endParaRPr sz="1000" b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Priority Deadline: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0000"/>
                </a:solidFill>
              </a:rPr>
              <a:t>April 1, 2022 </a:t>
            </a:r>
            <a:endParaRPr sz="1000">
              <a:solidFill>
                <a:srgbClr val="CC0000"/>
              </a:solidFill>
            </a:endParaRPr>
          </a:p>
        </p:txBody>
      </p:sp>
      <p:sp>
        <p:nvSpPr>
          <p:cNvPr id="704" name="Google Shape;704;p29"/>
          <p:cNvSpPr txBox="1"/>
          <p:nvPr/>
        </p:nvSpPr>
        <p:spPr>
          <a:xfrm>
            <a:off x="2710538" y="3927925"/>
            <a:ext cx="1696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Explore </a:t>
            </a:r>
            <a:r>
              <a:rPr lang="en" sz="1000" u="sng">
                <a:solidFill>
                  <a:srgbClr val="D21533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scholarship opportunities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Learn more about the </a:t>
            </a:r>
            <a:r>
              <a:rPr lang="en" sz="1000" u="sng">
                <a:solidFill>
                  <a:srgbClr val="D21533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 Dual Credit Scholarship</a:t>
            </a:r>
            <a:endParaRPr sz="1000">
              <a:solidFill>
                <a:srgbClr val="CC0000"/>
              </a:solidFill>
            </a:endParaRPr>
          </a:p>
        </p:txBody>
      </p:sp>
      <p:sp>
        <p:nvSpPr>
          <p:cNvPr id="705" name="Google Shape;705;p29"/>
          <p:cNvSpPr txBox="1"/>
          <p:nvPr/>
        </p:nvSpPr>
        <p:spPr>
          <a:xfrm>
            <a:off x="4740200" y="3923425"/>
            <a:ext cx="1696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View the details of an affordable USD education </a:t>
            </a:r>
            <a:r>
              <a:rPr lang="en" sz="1000" u="sng">
                <a:solidFill>
                  <a:srgbClr val="D21533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our website</a:t>
            </a:r>
            <a:r>
              <a:rPr lang="en" sz="1000">
                <a:solidFill>
                  <a:schemeClr val="dk1"/>
                </a:solidFill>
              </a:rPr>
              <a:t>.</a:t>
            </a:r>
            <a:endParaRPr sz="1000">
              <a:solidFill>
                <a:srgbClr val="CC0000"/>
              </a:solidFill>
            </a:endParaRPr>
          </a:p>
        </p:txBody>
      </p:sp>
      <p:sp>
        <p:nvSpPr>
          <p:cNvPr id="706" name="Google Shape;706;p29"/>
          <p:cNvSpPr txBox="1"/>
          <p:nvPr/>
        </p:nvSpPr>
        <p:spPr>
          <a:xfrm>
            <a:off x="6729000" y="3923425"/>
            <a:ext cx="1696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Our graduates lead successful careers as CEOs, Broadway stars, educators, doctors, lawyers and more.</a:t>
            </a:r>
            <a:endParaRPr sz="1000">
              <a:solidFill>
                <a:srgbClr val="CC0000"/>
              </a:solidFill>
            </a:endParaRPr>
          </a:p>
        </p:txBody>
      </p:sp>
      <p:pic>
        <p:nvPicPr>
          <p:cNvPr id="707" name="Google Shape;707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375" y="160618"/>
            <a:ext cx="2470374" cy="7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35263" y="2027211"/>
            <a:ext cx="343525" cy="3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29752" y="2501888"/>
            <a:ext cx="354550" cy="3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54723" y="1557150"/>
            <a:ext cx="324050" cy="3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29"/>
          <p:cNvSpPr txBox="1"/>
          <p:nvPr/>
        </p:nvSpPr>
        <p:spPr>
          <a:xfrm>
            <a:off x="5988150" y="1512900"/>
            <a:ext cx="27039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20</a:t>
            </a:r>
            <a:r>
              <a:rPr lang="en" sz="1300">
                <a:solidFill>
                  <a:schemeClr val="dk1"/>
                </a:solidFill>
              </a:rPr>
              <a:t>0+ </a:t>
            </a:r>
            <a:r>
              <a:rPr lang="en" sz="1300" u="sng">
                <a:solidFill>
                  <a:srgbClr val="D21533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 programs</a:t>
            </a:r>
            <a:endParaRPr sz="1300">
              <a:solidFill>
                <a:srgbClr val="D215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Degree options in Vermillion, Sioux Falls and online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D21533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Personalized campus visits</a:t>
            </a:r>
            <a:endParaRPr sz="1300">
              <a:solidFill>
                <a:srgbClr val="D215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80+ </a:t>
            </a:r>
            <a:r>
              <a:rPr lang="en" sz="1300" u="sng">
                <a:solidFill>
                  <a:srgbClr val="D21533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dual credit courses</a:t>
            </a:r>
            <a:endParaRPr sz="1300">
              <a:solidFill>
                <a:srgbClr val="D21533"/>
              </a:solidFill>
            </a:endParaRPr>
          </a:p>
        </p:txBody>
      </p:sp>
      <p:sp>
        <p:nvSpPr>
          <p:cNvPr id="712" name="Google Shape;712;p29"/>
          <p:cNvSpPr txBox="1"/>
          <p:nvPr/>
        </p:nvSpPr>
        <p:spPr>
          <a:xfrm>
            <a:off x="5219750" y="917050"/>
            <a:ext cx="3235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USD is a big-time university with a small-college feel. Explore your interests, find your community and set yourself up for success as a Coyote.</a:t>
            </a:r>
            <a:endParaRPr sz="900"/>
          </a:p>
        </p:txBody>
      </p:sp>
      <p:pic>
        <p:nvPicPr>
          <p:cNvPr id="713" name="Google Shape;713;p2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5544986" y="2975312"/>
            <a:ext cx="343525" cy="3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29"/>
          <p:cNvSpPr txBox="1"/>
          <p:nvPr/>
        </p:nvSpPr>
        <p:spPr>
          <a:xfrm>
            <a:off x="6026350" y="3258700"/>
            <a:ext cx="2429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dk1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admiss@usd.edu</a:t>
            </a:r>
            <a:r>
              <a:rPr lang="en" sz="900">
                <a:solidFill>
                  <a:schemeClr val="dk1"/>
                </a:solidFill>
              </a:rPr>
              <a:t> |</a:t>
            </a:r>
            <a:r>
              <a:rPr lang="en" sz="900"/>
              <a:t> 605-658-6200</a:t>
            </a:r>
            <a:endParaRPr sz="9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0"/>
          <p:cNvSpPr txBox="1">
            <a:spLocks noGrp="1"/>
          </p:cNvSpPr>
          <p:nvPr>
            <p:ph type="ctrTitle"/>
          </p:nvPr>
        </p:nvSpPr>
        <p:spPr>
          <a:xfrm>
            <a:off x="3107275" y="201925"/>
            <a:ext cx="48057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77"/>
              <a:t>Application Process</a:t>
            </a:r>
            <a:r>
              <a:rPr lang="en"/>
              <a:t> </a:t>
            </a:r>
            <a:endParaRPr/>
          </a:p>
        </p:txBody>
      </p:sp>
      <p:grpSp>
        <p:nvGrpSpPr>
          <p:cNvPr id="720" name="Google Shape;720;p30"/>
          <p:cNvGrpSpPr/>
          <p:nvPr/>
        </p:nvGrpSpPr>
        <p:grpSpPr>
          <a:xfrm>
            <a:off x="680876" y="888001"/>
            <a:ext cx="4255580" cy="2664287"/>
            <a:chOff x="-337954" y="183213"/>
            <a:chExt cx="8801614" cy="3984874"/>
          </a:xfrm>
        </p:grpSpPr>
        <p:sp>
          <p:nvSpPr>
            <p:cNvPr id="721" name="Google Shape;721;p30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0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Apply 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30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0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0"/>
            <p:cNvSpPr txBox="1"/>
            <p:nvPr/>
          </p:nvSpPr>
          <p:spPr>
            <a:xfrm>
              <a:off x="2711160" y="224662"/>
              <a:ext cx="57525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3"/>
                </a:rPr>
                <a:t>Complete FREE online application</a:t>
              </a: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0"/>
            <p:cNvSpPr txBox="1"/>
            <p:nvPr/>
          </p:nvSpPr>
          <p:spPr>
            <a:xfrm>
              <a:off x="-337954" y="1307577"/>
              <a:ext cx="25791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requirements 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30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0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 Enrollment College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Send ACT Scores OR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Take </a:t>
              </a:r>
              <a:r>
                <a:rPr lang="en" sz="17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Accuplacer Test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30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0"/>
            <p:cNvSpPr txBox="1"/>
            <p:nvPr/>
          </p:nvSpPr>
          <p:spPr>
            <a:xfrm>
              <a:off x="4134" y="2988517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Acceptance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0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0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5"/>
                </a:rPr>
                <a:t>Tour WDT!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Send High School Transcript after graduation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Send Immunization Records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6" name="Google Shape;736;p30"/>
          <p:cNvSpPr/>
          <p:nvPr/>
        </p:nvSpPr>
        <p:spPr>
          <a:xfrm>
            <a:off x="4978775" y="887988"/>
            <a:ext cx="3404400" cy="26643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0"/>
          <p:cNvSpPr txBox="1"/>
          <p:nvPr/>
        </p:nvSpPr>
        <p:spPr>
          <a:xfrm>
            <a:off x="5180975" y="1007150"/>
            <a:ext cx="3000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Western Dakota Tech is the only technical college in Western South Dakota! We serve about 1,200 students and have almost 40 majors in the most high demand career fields!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Contact admissions at 605-718-2565 or admissions@wdt.edu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738" name="Google Shape;738;p30"/>
          <p:cNvGrpSpPr/>
          <p:nvPr/>
        </p:nvGrpSpPr>
        <p:grpSpPr>
          <a:xfrm>
            <a:off x="199550" y="3639649"/>
            <a:ext cx="7782694" cy="1180759"/>
            <a:chOff x="3904" y="137754"/>
            <a:chExt cx="10376926" cy="4075800"/>
          </a:xfrm>
        </p:grpSpPr>
        <p:sp>
          <p:nvSpPr>
            <p:cNvPr id="739" name="Google Shape;739;p30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0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0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0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1" name="Google Shape;751;p30"/>
          <p:cNvSpPr txBox="1"/>
          <p:nvPr/>
        </p:nvSpPr>
        <p:spPr>
          <a:xfrm>
            <a:off x="269450" y="399962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FAFSA Code: </a:t>
            </a:r>
            <a:r>
              <a:rPr lang="en">
                <a:solidFill>
                  <a:srgbClr val="282828"/>
                </a:solidFill>
              </a:rPr>
              <a:t>010170</a:t>
            </a:r>
            <a:endParaRPr sz="1600"/>
          </a:p>
        </p:txBody>
      </p:sp>
      <p:sp>
        <p:nvSpPr>
          <p:cNvPr id="752" name="Google Shape;752;p30"/>
          <p:cNvSpPr txBox="1"/>
          <p:nvPr/>
        </p:nvSpPr>
        <p:spPr>
          <a:xfrm>
            <a:off x="2079175" y="3842875"/>
            <a:ext cx="2010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Everyone is eligible for </a:t>
            </a:r>
            <a:r>
              <a:rPr lang="en" u="sng">
                <a:solidFill>
                  <a:schemeClr val="hlink"/>
                </a:solidFill>
                <a:hlinkClick r:id="rId6"/>
              </a:rPr>
              <a:t>Scholarships!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Ride Scholarships   available!			</a:t>
            </a:r>
            <a:endParaRPr/>
          </a:p>
        </p:txBody>
      </p:sp>
      <p:sp>
        <p:nvSpPr>
          <p:cNvPr id="753" name="Google Shape;753;p30"/>
          <p:cNvSpPr txBox="1"/>
          <p:nvPr/>
        </p:nvSpPr>
        <p:spPr>
          <a:xfrm>
            <a:off x="4244850" y="395757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View a detailed cost sheet </a:t>
            </a:r>
            <a:r>
              <a:rPr lang="en" u="sng">
                <a:solidFill>
                  <a:schemeClr val="hlink"/>
                </a:solidFill>
                <a:hlinkClick r:id="rId7"/>
              </a:rPr>
              <a:t>HERE</a:t>
            </a:r>
            <a:r>
              <a:rPr lang="en">
                <a:solidFill>
                  <a:schemeClr val="dk1"/>
                </a:solidFill>
              </a:rPr>
              <a:t>!</a:t>
            </a:r>
            <a:endParaRPr/>
          </a:p>
        </p:txBody>
      </p:sp>
      <p:sp>
        <p:nvSpPr>
          <p:cNvPr id="754" name="Google Shape;754;p30"/>
          <p:cNvSpPr txBox="1"/>
          <p:nvPr/>
        </p:nvSpPr>
        <p:spPr>
          <a:xfrm>
            <a:off x="6285750" y="3784075"/>
            <a:ext cx="1696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97%</a:t>
            </a:r>
            <a:r>
              <a:rPr lang="en">
                <a:solidFill>
                  <a:schemeClr val="dk1"/>
                </a:solidFill>
              </a:rPr>
              <a:t> of grads employed!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88% of grads employed in field!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55" name="Google Shape;755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60275" y="-48550"/>
            <a:ext cx="2464874" cy="112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25488" y="0"/>
            <a:ext cx="7143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907753"/>
            <a:ext cx="9144000" cy="23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25495" y="4478816"/>
            <a:ext cx="714375" cy="664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5"/>
          <p:cNvGrpSpPr/>
          <p:nvPr/>
        </p:nvGrpSpPr>
        <p:grpSpPr>
          <a:xfrm>
            <a:off x="410526" y="980921"/>
            <a:ext cx="4357608" cy="2540592"/>
            <a:chOff x="-337954" y="368219"/>
            <a:chExt cx="9012632" cy="3799868"/>
          </a:xfrm>
        </p:grpSpPr>
        <p:sp>
          <p:nvSpPr>
            <p:cNvPr id="103" name="Google Shape;103;p15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 txBox="1"/>
            <p:nvPr/>
          </p:nvSpPr>
          <p:spPr>
            <a:xfrm>
              <a:off x="4134" y="492733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Apply </a:t>
              </a:r>
              <a:endParaRPr sz="1700"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118974" y="497935"/>
              <a:ext cx="423000" cy="5106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711166" y="473371"/>
              <a:ext cx="5752500" cy="5106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 txBox="1"/>
            <p:nvPr/>
          </p:nvSpPr>
          <p:spPr>
            <a:xfrm>
              <a:off x="2594879" y="494647"/>
              <a:ext cx="60798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spAutoFit/>
            </a:bodyPr>
            <a:lstStyle/>
            <a:p>
              <a:pPr marL="177800" marR="0" lvl="1" indent="-146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726"/>
                </a:buClr>
                <a:buSzPts val="1300"/>
                <a:buFont typeface="Calibri"/>
                <a:buChar char="•"/>
              </a:pP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Apply online at http://bhsu.edu/apply</a:t>
              </a:r>
              <a:endParaRPr sz="1300" b="0" i="0" u="none" strike="noStrike" cap="none"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 txBox="1"/>
            <p:nvPr/>
          </p:nvSpPr>
          <p:spPr>
            <a:xfrm>
              <a:off x="-337954" y="1307577"/>
              <a:ext cx="25791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Application requirements </a:t>
              </a:r>
              <a:endParaRPr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-- $20 Application Fee</a:t>
              </a:r>
              <a:endParaRPr sz="1300"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-- High School Transcript</a:t>
              </a:r>
              <a:endParaRPr sz="1300"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-- ACT/SAT Scores</a:t>
              </a:r>
              <a:r>
                <a:rPr lang="en" sz="15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8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(optional)</a:t>
              </a:r>
              <a:endParaRPr sz="1500"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 txBox="1"/>
            <p:nvPr/>
          </p:nvSpPr>
          <p:spPr>
            <a:xfrm>
              <a:off x="30090" y="2903578"/>
              <a:ext cx="2115000" cy="71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After</a:t>
              </a:r>
              <a:b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Acceptance</a:t>
              </a:r>
              <a:endParaRPr sz="1300"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46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726"/>
                </a:buClr>
                <a:buSzPts val="1300"/>
                <a:buFont typeface="Calibri"/>
                <a:buChar char="•"/>
              </a:pP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Apply for scholarships &amp; submit FAFSA (optional)</a:t>
              </a:r>
              <a:endParaRPr sz="1300"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46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726"/>
                </a:buClr>
                <a:buSzPts val="1300"/>
                <a:buFont typeface="Calibri"/>
                <a:buChar char="•"/>
              </a:pP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Submit $100 Housing Deposit</a:t>
              </a:r>
              <a:endParaRPr sz="1300">
                <a:solidFill>
                  <a:srgbClr val="FFC7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46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726"/>
                </a:buClr>
                <a:buSzPts val="1300"/>
                <a:buFont typeface="Calibri"/>
                <a:buChar char="•"/>
              </a:pPr>
              <a:r>
                <a:rPr lang="en" sz="1300">
                  <a:solidFill>
                    <a:srgbClr val="FFC726"/>
                  </a:solidFill>
                  <a:latin typeface="Calibri"/>
                  <a:ea typeface="Calibri"/>
                  <a:cs typeface="Calibri"/>
                  <a:sym typeface="Calibri"/>
                </a:rPr>
                <a:t>Admitted Student Checklist at </a:t>
              </a:r>
              <a:r>
                <a:rPr lang="en" sz="13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www.bhsu.edu/Admissions/Accepted-Students</a:t>
              </a:r>
              <a:endParaRPr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5"/>
          <p:cNvSpPr/>
          <p:nvPr/>
        </p:nvSpPr>
        <p:spPr>
          <a:xfrm>
            <a:off x="4998150" y="1025200"/>
            <a:ext cx="3404400" cy="24966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 txBox="1"/>
          <p:nvPr/>
        </p:nvSpPr>
        <p:spPr>
          <a:xfrm>
            <a:off x="5200350" y="968363"/>
            <a:ext cx="30000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-- 2 Campus Locations:</a:t>
            </a:r>
            <a:br>
              <a:rPr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      Spearfish &amp; Rapid City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-- Enrollment: 3,608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-- Top Programs: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Business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Education/Teaching</a:t>
            </a:r>
            <a:endParaRPr sz="11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Sciences &amp; Social Sciences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Visit Campus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Majors &amp; Academic Programs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Dual Credit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admissions@bhsu.edu</a:t>
            </a:r>
            <a:r>
              <a:rPr lang="en" sz="1100">
                <a:solidFill>
                  <a:schemeClr val="dk1"/>
                </a:solidFill>
              </a:rPr>
              <a:t>  |  605-642-6343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hlinkClick r:id="rId9"/>
              </a:rPr>
              <a:t>www.bhsu.edu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grpSp>
        <p:nvGrpSpPr>
          <p:cNvPr id="120" name="Google Shape;120;p15"/>
          <p:cNvGrpSpPr/>
          <p:nvPr/>
        </p:nvGrpSpPr>
        <p:grpSpPr>
          <a:xfrm>
            <a:off x="543500" y="3741526"/>
            <a:ext cx="7782694" cy="902382"/>
            <a:chOff x="3904" y="137754"/>
            <a:chExt cx="10376926" cy="4075800"/>
          </a:xfrm>
        </p:grpSpPr>
        <p:sp>
          <p:nvSpPr>
            <p:cNvPr id="121" name="Google Shape;121;p15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5"/>
          <p:cNvSpPr txBox="1"/>
          <p:nvPr/>
        </p:nvSpPr>
        <p:spPr>
          <a:xfrm>
            <a:off x="588475" y="3970013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FAFSA Code: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003459 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2559775" y="3862163"/>
            <a:ext cx="17904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Apply for BHSU Scholarships online: </a:t>
            </a:r>
            <a:r>
              <a:rPr lang="en" sz="1000" u="sng">
                <a:solidFill>
                  <a:schemeClr val="hlink"/>
                </a:solidFill>
                <a:hlinkClick r:id="rId10"/>
              </a:rPr>
              <a:t>www.bhsu.edu/scholarships</a:t>
            </a:r>
            <a:r>
              <a:rPr lang="en" sz="1300"/>
              <a:t>			</a:t>
            </a:r>
            <a:endParaRPr sz="1300"/>
          </a:p>
        </p:txBody>
      </p:sp>
      <p:sp>
        <p:nvSpPr>
          <p:cNvPr id="135" name="Google Shape;135;p15"/>
          <p:cNvSpPr txBox="1"/>
          <p:nvPr/>
        </p:nvSpPr>
        <p:spPr>
          <a:xfrm>
            <a:off x="4624963" y="3885263"/>
            <a:ext cx="1647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chemeClr val="hlink"/>
                </a:solidFill>
                <a:hlinkClick r:id="rId11"/>
              </a:rPr>
              <a:t>View rates and</a:t>
            </a:r>
            <a:br>
              <a:rPr lang="en" sz="1300" u="sng">
                <a:solidFill>
                  <a:schemeClr val="hlink"/>
                </a:solidFill>
                <a:hlinkClick r:id="rId11"/>
              </a:rPr>
            </a:br>
            <a:r>
              <a:rPr lang="en" sz="1300" u="sng">
                <a:solidFill>
                  <a:schemeClr val="hlink"/>
                </a:solidFill>
                <a:hlinkClick r:id="rId11"/>
              </a:rPr>
              <a:t>estimate costs online.</a:t>
            </a:r>
            <a:endParaRPr sz="900"/>
          </a:p>
        </p:txBody>
      </p:sp>
      <p:sp>
        <p:nvSpPr>
          <p:cNvPr id="136" name="Google Shape;136;p15"/>
          <p:cNvSpPr txBox="1"/>
          <p:nvPr/>
        </p:nvSpPr>
        <p:spPr>
          <a:xfrm>
            <a:off x="6629700" y="3862163"/>
            <a:ext cx="169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12"/>
              </a:rPr>
              <a:t>BHSU Career Development Center</a:t>
            </a:r>
            <a:endParaRPr/>
          </a:p>
        </p:txBody>
      </p:sp>
      <p:pic>
        <p:nvPicPr>
          <p:cNvPr id="137" name="Google Shape;137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0525" y="149625"/>
            <a:ext cx="3833258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>
            <a:off x="2021922" y="888013"/>
            <a:ext cx="2781300" cy="5517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2021915" y="1495244"/>
            <a:ext cx="2781300" cy="802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65725" tIns="65725" rIns="65725" bIns="657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$20 Application Fee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High School Transcript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ACT/SAT Scores</a:t>
            </a: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(optional)</a:t>
            </a:r>
            <a:endParaRPr sz="1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2021922" y="2353433"/>
            <a:ext cx="2781334" cy="1198867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65725" tIns="65725" rIns="65725" bIns="657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Activate DSU Accounts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Submit Immunization Form, and Housing &amp; Dining  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Contracts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Complete Financial Aid &amp; Scholarships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(DSU General Scholarship deadline March 1st)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Register for Classes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New Student Checklist</a:t>
            </a: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 txBox="1">
            <a:spLocks noGrp="1"/>
          </p:cNvSpPr>
          <p:nvPr>
            <p:ph type="ctrTitle"/>
          </p:nvPr>
        </p:nvSpPr>
        <p:spPr>
          <a:xfrm>
            <a:off x="5135300" y="547325"/>
            <a:ext cx="3404400" cy="3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40">
                <a:solidFill>
                  <a:srgbClr val="FFFFFF"/>
                </a:solidFill>
              </a:rPr>
              <a:t>Application &amp; Admission Process </a:t>
            </a:r>
            <a:endParaRPr sz="1640">
              <a:solidFill>
                <a:srgbClr val="FFFFFF"/>
              </a:solidFill>
            </a:endParaRPr>
          </a:p>
        </p:txBody>
      </p:sp>
      <p:sp>
        <p:nvSpPr>
          <p:cNvPr id="146" name="Google Shape;146;p16"/>
          <p:cNvSpPr/>
          <p:nvPr/>
        </p:nvSpPr>
        <p:spPr>
          <a:xfrm>
            <a:off x="713075" y="1011708"/>
            <a:ext cx="1022602" cy="30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713075" y="1011708"/>
            <a:ext cx="1022602" cy="30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675" tIns="43800" rIns="122675" bIns="438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 </a:t>
            </a:r>
            <a:endParaRPr sz="1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6"/>
          <p:cNvSpPr/>
          <p:nvPr/>
        </p:nvSpPr>
        <p:spPr>
          <a:xfrm>
            <a:off x="1735612" y="888013"/>
            <a:ext cx="204521" cy="551796"/>
          </a:xfrm>
          <a:prstGeom prst="leftBrace">
            <a:avLst>
              <a:gd name="adj1" fmla="val 35000"/>
              <a:gd name="adj2" fmla="val 50000"/>
            </a:avLst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2021925" y="979750"/>
            <a:ext cx="2781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725" tIns="65725" rIns="65725" bIns="657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 at </a:t>
            </a:r>
            <a:r>
              <a:rPr lang="en" sz="17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dsu.edu/apply</a:t>
            </a:r>
            <a:endParaRPr sz="1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713075" y="1639753"/>
            <a:ext cx="1022602" cy="513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547676" y="1639762"/>
            <a:ext cx="1246995" cy="513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675" tIns="43800" rIns="122675" bIns="438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Application requirements 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1735612" y="1495244"/>
            <a:ext cx="204521" cy="802922"/>
          </a:xfrm>
          <a:prstGeom prst="leftBrace">
            <a:avLst>
              <a:gd name="adj1" fmla="val 35000"/>
              <a:gd name="adj2" fmla="val 50000"/>
            </a:avLst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"/>
          <p:cNvSpPr/>
          <p:nvPr/>
        </p:nvSpPr>
        <p:spPr>
          <a:xfrm>
            <a:off x="713075" y="2800639"/>
            <a:ext cx="1022602" cy="30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6"/>
          <p:cNvSpPr txBox="1"/>
          <p:nvPr/>
        </p:nvSpPr>
        <p:spPr>
          <a:xfrm>
            <a:off x="713075" y="2763639"/>
            <a:ext cx="1022602" cy="30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675" tIns="43800" rIns="122675" bIns="438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Acceptance</a:t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1735612" y="2353433"/>
            <a:ext cx="204521" cy="1198867"/>
          </a:xfrm>
          <a:prstGeom prst="leftBrace">
            <a:avLst>
              <a:gd name="adj1" fmla="val 35000"/>
              <a:gd name="adj2" fmla="val 50000"/>
            </a:avLst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5135300" y="887988"/>
            <a:ext cx="3404400" cy="26643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5293775" y="963425"/>
            <a:ext cx="30000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Located: Madison, SD</a:t>
            </a:r>
            <a:endParaRPr sz="1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Enrollment: 3186</a:t>
            </a:r>
            <a:endParaRPr sz="1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Technology infused classes</a:t>
            </a:r>
            <a:endParaRPr sz="1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In-demand programs</a:t>
            </a:r>
            <a:endParaRPr sz="1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Nationally known technology programs</a:t>
            </a:r>
            <a:endParaRPr sz="1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Campus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Majors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Dual Credit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admissions@dsu.edu</a:t>
            </a:r>
            <a:r>
              <a:rPr lang="en" sz="1100">
                <a:solidFill>
                  <a:srgbClr val="FFFFFF"/>
                </a:solidFill>
              </a:rPr>
              <a:t>  |  605-256-5139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dsu.edu </a:t>
            </a:r>
            <a:endParaRPr sz="11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680650" y="3735424"/>
            <a:ext cx="1760850" cy="183554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680650" y="3735424"/>
            <a:ext cx="1760850" cy="18355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117350" tIns="67050" rIns="117350" bIns="670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Financial Aid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680650" y="3918978"/>
            <a:ext cx="1760850" cy="997205"/>
          </a:xfrm>
          <a:prstGeom prst="rect">
            <a:avLst/>
          </a:prstGeom>
          <a:solidFill>
            <a:srgbClr val="CDCFD3">
              <a:alpha val="89800"/>
            </a:srgbClr>
          </a:solidFill>
          <a:ln w="12700" cap="flat" cmpd="sng">
            <a:solidFill>
              <a:srgbClr val="CDCFD3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6"/>
          <p:cNvSpPr/>
          <p:nvPr/>
        </p:nvSpPr>
        <p:spPr>
          <a:xfrm>
            <a:off x="2687931" y="3735424"/>
            <a:ext cx="1760850" cy="183554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/>
          <p:nvPr/>
        </p:nvSpPr>
        <p:spPr>
          <a:xfrm>
            <a:off x="2687931" y="3735424"/>
            <a:ext cx="1760850" cy="18355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117350" tIns="67050" rIns="117350" bIns="670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Scholarships</a:t>
            </a:r>
            <a:endParaRPr sz="1100"/>
          </a:p>
        </p:txBody>
      </p:sp>
      <p:sp>
        <p:nvSpPr>
          <p:cNvPr id="163" name="Google Shape;163;p16"/>
          <p:cNvSpPr/>
          <p:nvPr/>
        </p:nvSpPr>
        <p:spPr>
          <a:xfrm>
            <a:off x="2687931" y="3918978"/>
            <a:ext cx="1760850" cy="997205"/>
          </a:xfrm>
          <a:prstGeom prst="rect">
            <a:avLst/>
          </a:prstGeom>
          <a:solidFill>
            <a:srgbClr val="CDCFD3">
              <a:alpha val="89800"/>
            </a:srgbClr>
          </a:solidFill>
          <a:ln w="12700" cap="flat" cmpd="sng">
            <a:solidFill>
              <a:srgbClr val="CDCFD3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6"/>
          <p:cNvSpPr/>
          <p:nvPr/>
        </p:nvSpPr>
        <p:spPr>
          <a:xfrm>
            <a:off x="4695212" y="3735424"/>
            <a:ext cx="1760850" cy="183554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6"/>
          <p:cNvSpPr txBox="1"/>
          <p:nvPr/>
        </p:nvSpPr>
        <p:spPr>
          <a:xfrm>
            <a:off x="4695212" y="3735424"/>
            <a:ext cx="1760850" cy="18355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117350" tIns="67050" rIns="117350" bIns="670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Tuition</a:t>
            </a:r>
            <a:endParaRPr sz="1100"/>
          </a:p>
        </p:txBody>
      </p:sp>
      <p:sp>
        <p:nvSpPr>
          <p:cNvPr id="166" name="Google Shape;166;p16"/>
          <p:cNvSpPr/>
          <p:nvPr/>
        </p:nvSpPr>
        <p:spPr>
          <a:xfrm>
            <a:off x="4695212" y="3918978"/>
            <a:ext cx="1760700" cy="997200"/>
          </a:xfrm>
          <a:prstGeom prst="rect">
            <a:avLst/>
          </a:prstGeom>
          <a:solidFill>
            <a:srgbClr val="CDCFD3">
              <a:alpha val="89800"/>
            </a:srgbClr>
          </a:solidFill>
          <a:ln w="12700" cap="flat" cmpd="sng">
            <a:solidFill>
              <a:srgbClr val="CDCFD3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6"/>
          <p:cNvSpPr/>
          <p:nvPr/>
        </p:nvSpPr>
        <p:spPr>
          <a:xfrm>
            <a:off x="6702494" y="3735424"/>
            <a:ext cx="1760850" cy="183554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"/>
          <p:cNvSpPr txBox="1"/>
          <p:nvPr/>
        </p:nvSpPr>
        <p:spPr>
          <a:xfrm>
            <a:off x="6702494" y="3735424"/>
            <a:ext cx="1760850" cy="18355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117350" tIns="67050" rIns="117350" bIns="670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Placement/Job Info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6"/>
          <p:cNvSpPr/>
          <p:nvPr/>
        </p:nvSpPr>
        <p:spPr>
          <a:xfrm>
            <a:off x="6702494" y="3918978"/>
            <a:ext cx="1760850" cy="997205"/>
          </a:xfrm>
          <a:prstGeom prst="rect">
            <a:avLst/>
          </a:prstGeom>
          <a:solidFill>
            <a:srgbClr val="CDCFD3">
              <a:alpha val="89800"/>
            </a:srgbClr>
          </a:solidFill>
          <a:ln w="12700" cap="flat" cmpd="sng">
            <a:solidFill>
              <a:srgbClr val="CDCFD3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6"/>
          <p:cNvSpPr txBox="1"/>
          <p:nvPr/>
        </p:nvSpPr>
        <p:spPr>
          <a:xfrm>
            <a:off x="708100" y="3972450"/>
            <a:ext cx="1696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FAFSA Code: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003463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11"/>
              </a:rPr>
              <a:t>Net Price Calculator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71" name="Google Shape;171;p16"/>
          <p:cNvSpPr txBox="1"/>
          <p:nvPr/>
        </p:nvSpPr>
        <p:spPr>
          <a:xfrm>
            <a:off x="2696925" y="3918975"/>
            <a:ext cx="1696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12"/>
              </a:rPr>
              <a:t>DSU Champion </a:t>
            </a:r>
            <a:endParaRPr sz="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21+ ACT and 3.0 GPA</a:t>
            </a:r>
            <a:endParaRPr sz="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13"/>
              </a:rPr>
              <a:t>Dual Credit</a:t>
            </a:r>
            <a:endParaRPr sz="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hlinkClick r:id="rId13"/>
              </a:rPr>
              <a:t>Horatio Alger Denny Sanford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72" name="Google Shape;172;p16"/>
          <p:cNvSpPr txBox="1"/>
          <p:nvPr/>
        </p:nvSpPr>
        <p:spPr>
          <a:xfrm>
            <a:off x="4740200" y="3965175"/>
            <a:ext cx="1696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Tuition and Fees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14"/>
              </a:rPr>
              <a:t>Cost Sheet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Laptop Included!</a:t>
            </a:r>
            <a:endParaRPr sz="1200"/>
          </a:p>
        </p:txBody>
      </p:sp>
      <p:sp>
        <p:nvSpPr>
          <p:cNvPr id="173" name="Google Shape;173;p16"/>
          <p:cNvSpPr txBox="1"/>
          <p:nvPr/>
        </p:nvSpPr>
        <p:spPr>
          <a:xfrm>
            <a:off x="6729000" y="3955875"/>
            <a:ext cx="16965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99% within 6 mos</a:t>
            </a:r>
            <a:endParaRPr sz="15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100% in all Education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&amp; Business Programs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74" name="Google Shape;174;p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6650" y="130050"/>
            <a:ext cx="2867463" cy="83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9004" y="0"/>
            <a:ext cx="239494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199749" y="888001"/>
            <a:ext cx="4783946" cy="2664287"/>
            <a:chOff x="-674727" y="183213"/>
            <a:chExt cx="9138387" cy="3984874"/>
          </a:xfrm>
        </p:grpSpPr>
        <p:sp>
          <p:nvSpPr>
            <p:cNvPr id="181" name="Google Shape;181;p17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7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Apply 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7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7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7"/>
            <p:cNvSpPr txBox="1"/>
            <p:nvPr/>
          </p:nvSpPr>
          <p:spPr>
            <a:xfrm>
              <a:off x="2711160" y="224662"/>
              <a:ext cx="57525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E2F3"/>
                </a:buClr>
                <a:buSzPts val="1600"/>
                <a:buFont typeface="Calibri"/>
                <a:buChar char="•"/>
              </a:pPr>
              <a:r>
                <a:rPr lang="en" sz="1600" u="sng">
                  <a:solidFill>
                    <a:srgbClr val="CFE2F3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Submit FREE Online Application</a:t>
              </a:r>
              <a:endParaRPr sz="1600" b="0" i="0" u="none" strike="noStrike" cap="none">
                <a:solidFill>
                  <a:srgbClr val="CFE2F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7"/>
            <p:cNvSpPr txBox="1"/>
            <p:nvPr/>
          </p:nvSpPr>
          <p:spPr>
            <a:xfrm>
              <a:off x="-674727" y="1307577"/>
              <a:ext cx="2916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requirements</a:t>
              </a:r>
              <a:r>
                <a:rPr lang="en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7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High school &amp; college transcripts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ACT/SAT Test Scores are NOT required 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" u="sng">
                  <a:solidFill>
                    <a:srgbClr val="CFE2F3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see test-optional info</a:t>
              </a: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7"/>
            <p:cNvSpPr txBox="1"/>
            <p:nvPr/>
          </p:nvSpPr>
          <p:spPr>
            <a:xfrm>
              <a:off x="-140532" y="2789257"/>
              <a:ext cx="22596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Once Accepted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7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E2F3"/>
                </a:buClr>
                <a:buSzPts val="1600"/>
                <a:buFont typeface="Calibri"/>
                <a:buChar char="•"/>
              </a:pPr>
              <a:r>
                <a:rPr lang="en" sz="1600" u="sng">
                  <a:solidFill>
                    <a:srgbClr val="CFE2F3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Complete the FAFSA</a:t>
              </a:r>
              <a:endParaRPr sz="1600">
                <a:solidFill>
                  <a:srgbClr val="CFE2F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E2F3"/>
                </a:buClr>
                <a:buSzPts val="1600"/>
                <a:buFont typeface="Calibri"/>
                <a:buChar char="•"/>
              </a:pPr>
              <a:r>
                <a:rPr lang="en" sz="1600" u="sng">
                  <a:solidFill>
                    <a:srgbClr val="CFE2F3"/>
                  </a:solidFill>
                  <a:latin typeface="Calibri"/>
                  <a:ea typeface="Calibri"/>
                  <a:cs typeface="Calibri"/>
                  <a:sym typeface="Calibri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Submit $200 Enrollment Deposit</a:t>
              </a:r>
              <a:r>
                <a:rPr lang="en" sz="1600">
                  <a:solidFill>
                    <a:srgbClr val="CFE2F3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600">
                <a:solidFill>
                  <a:srgbClr val="CFE2F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E2F3"/>
                </a:buClr>
                <a:buSzPts val="1600"/>
                <a:buFont typeface="Calibri"/>
                <a:buChar char="•"/>
              </a:pPr>
              <a:r>
                <a:rPr lang="en" sz="1600" u="sng">
                  <a:solidFill>
                    <a:srgbClr val="CFE2F3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Complete Online Housing Form</a:t>
              </a:r>
              <a:endParaRPr sz="1600">
                <a:solidFill>
                  <a:srgbClr val="CFE2F3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FE2F3"/>
                </a:buClr>
                <a:buSzPts val="1600"/>
                <a:buFont typeface="Calibri"/>
                <a:buChar char="•"/>
              </a:pPr>
              <a:r>
                <a:rPr lang="en" sz="1600" u="sng">
                  <a:solidFill>
                    <a:srgbClr val="CFE2F3"/>
                  </a:solidFill>
                  <a:latin typeface="Calibri"/>
                  <a:ea typeface="Calibri"/>
                  <a:cs typeface="Calibri"/>
                  <a:sym typeface="Calibri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Sign up to Register for Classes</a:t>
              </a:r>
              <a:endParaRPr sz="1600">
                <a:solidFill>
                  <a:srgbClr val="CFE2F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17"/>
          <p:cNvSpPr/>
          <p:nvPr/>
        </p:nvSpPr>
        <p:spPr>
          <a:xfrm>
            <a:off x="5135300" y="887988"/>
            <a:ext cx="3404400" cy="26643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 txBox="1"/>
          <p:nvPr/>
        </p:nvSpPr>
        <p:spPr>
          <a:xfrm>
            <a:off x="5232300" y="1021300"/>
            <a:ext cx="30000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900 Students  </a:t>
            </a:r>
            <a:r>
              <a:rPr lang="en"/>
              <a:t>            </a:t>
            </a:r>
            <a:r>
              <a:rPr lang="en" b="1"/>
              <a:t>Mitchell, SD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Largest programs: </a:t>
            </a:r>
            <a:r>
              <a:rPr lang="en" sz="1300" u="sng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Nursing</a:t>
            </a:r>
            <a:r>
              <a:rPr lang="en" sz="1300"/>
              <a:t>, </a:t>
            </a:r>
            <a:r>
              <a:rPr lang="en" sz="1300" u="sng">
                <a:solidFill>
                  <a:srgbClr val="0000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</a:t>
            </a:r>
            <a:r>
              <a:rPr lang="en" sz="1300"/>
              <a:t>, and </a:t>
            </a:r>
            <a:r>
              <a:rPr lang="en" sz="1300" u="sng">
                <a:solidFill>
                  <a:srgbClr val="0000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</a:t>
            </a:r>
            <a:endParaRPr sz="13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Masters in Athletic Training Program</a:t>
            </a:r>
            <a:endParaRPr sz="13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rgbClr val="0000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Ag</a:t>
            </a:r>
            <a:r>
              <a:rPr lang="en" sz="1300"/>
              <a:t> &amp; </a:t>
            </a:r>
            <a:r>
              <a:rPr lang="en" sz="1300" u="sng">
                <a:solidFill>
                  <a:srgbClr val="0000FF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Construction Management</a:t>
            </a:r>
            <a:r>
              <a:rPr lang="en" sz="1300">
                <a:solidFill>
                  <a:srgbClr val="0000FF"/>
                </a:solidFill>
              </a:rPr>
              <a:t> </a:t>
            </a:r>
            <a:r>
              <a:rPr lang="en" sz="1300"/>
              <a:t>offered in partnership with Mitchell Tech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FF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Admissions@dwu.edu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605-995-2650</a:t>
            </a:r>
            <a:endParaRPr/>
          </a:p>
        </p:txBody>
      </p:sp>
      <p:grpSp>
        <p:nvGrpSpPr>
          <p:cNvPr id="198" name="Google Shape;198;p17"/>
          <p:cNvGrpSpPr/>
          <p:nvPr/>
        </p:nvGrpSpPr>
        <p:grpSpPr>
          <a:xfrm>
            <a:off x="680650" y="3735424"/>
            <a:ext cx="7782694" cy="1180759"/>
            <a:chOff x="3904" y="137754"/>
            <a:chExt cx="10376926" cy="4075800"/>
          </a:xfrm>
        </p:grpSpPr>
        <p:sp>
          <p:nvSpPr>
            <p:cNvPr id="199" name="Google Shape;199;p17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7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7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7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7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7"/>
          <p:cNvSpPr txBox="1"/>
          <p:nvPr/>
        </p:nvSpPr>
        <p:spPr>
          <a:xfrm>
            <a:off x="708100" y="3847225"/>
            <a:ext cx="16965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</a:t>
            </a:r>
            <a:r>
              <a:rPr lang="en" sz="1200" u="sng">
                <a:solidFill>
                  <a:srgbClr val="0000FF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 Price Calculator </a:t>
            </a:r>
            <a:r>
              <a:rPr lang="en" sz="1200"/>
              <a:t>will give the best view of out-of-pocket costs.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DWU FAFSA Code: 003461 </a:t>
            </a:r>
            <a:endParaRPr sz="900" b="1"/>
          </a:p>
        </p:txBody>
      </p:sp>
      <p:sp>
        <p:nvSpPr>
          <p:cNvPr id="212" name="Google Shape;212;p17"/>
          <p:cNvSpPr txBox="1"/>
          <p:nvPr/>
        </p:nvSpPr>
        <p:spPr>
          <a:xfrm>
            <a:off x="2696925" y="3923425"/>
            <a:ext cx="16965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100% of students receive scholarships. </a:t>
            </a:r>
            <a:r>
              <a:rPr lang="en" sz="1300" u="sng">
                <a:solidFill>
                  <a:srgbClr val="0000FF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Scholarship Info	</a:t>
            </a:r>
            <a:r>
              <a:rPr lang="en"/>
              <a:t>		</a:t>
            </a:r>
            <a:endParaRPr/>
          </a:p>
        </p:txBody>
      </p:sp>
      <p:sp>
        <p:nvSpPr>
          <p:cNvPr id="213" name="Google Shape;213;p17"/>
          <p:cNvSpPr txBox="1"/>
          <p:nvPr/>
        </p:nvSpPr>
        <p:spPr>
          <a:xfrm>
            <a:off x="4740200" y="399962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0000FF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DWU Tuition     and Fees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14" name="Google Shape;214;p17"/>
          <p:cNvSpPr txBox="1"/>
          <p:nvPr/>
        </p:nvSpPr>
        <p:spPr>
          <a:xfrm>
            <a:off x="6729000" y="3999625"/>
            <a:ext cx="1696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96% overall job placement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rgbClr val="0000FF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DWU outcomes</a:t>
            </a:r>
            <a:endParaRPr sz="1200">
              <a:solidFill>
                <a:srgbClr val="0000FF"/>
              </a:solidFill>
            </a:endParaRPr>
          </a:p>
        </p:txBody>
      </p:sp>
      <p:pic>
        <p:nvPicPr>
          <p:cNvPr id="215" name="Google Shape;215;p17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4525" y="66875"/>
            <a:ext cx="4387225" cy="7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8"/>
          <p:cNvPicPr preferRelativeResize="0"/>
          <p:nvPr/>
        </p:nvPicPr>
        <p:blipFill rotWithShape="1">
          <a:blip r:embed="rId4">
            <a:alphaModFix/>
          </a:blip>
          <a:srcRect l="2638" t="30729" b="40500"/>
          <a:stretch/>
        </p:blipFill>
        <p:spPr>
          <a:xfrm>
            <a:off x="0" y="4475"/>
            <a:ext cx="3464000" cy="790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8"/>
          <p:cNvGrpSpPr/>
          <p:nvPr/>
        </p:nvGrpSpPr>
        <p:grpSpPr>
          <a:xfrm>
            <a:off x="547675" y="839526"/>
            <a:ext cx="4255581" cy="2712774"/>
            <a:chOff x="-337955" y="110692"/>
            <a:chExt cx="8801615" cy="4057395"/>
          </a:xfrm>
        </p:grpSpPr>
        <p:sp>
          <p:nvSpPr>
            <p:cNvPr id="223" name="Google Shape;223;p18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8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Apply</a:t>
              </a: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8"/>
            <p:cNvSpPr txBox="1"/>
            <p:nvPr/>
          </p:nvSpPr>
          <p:spPr>
            <a:xfrm>
              <a:off x="2711160" y="110692"/>
              <a:ext cx="5752500" cy="9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spAutoFit/>
            </a:bodyPr>
            <a:lstStyle/>
            <a:p>
              <a:pPr marL="177800" marR="0" lvl="1" indent="-146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Playfair Display"/>
                <a:buChar char="•"/>
              </a:pPr>
              <a:r>
                <a:rPr lang="en" sz="1300" u="sng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Apply online</a:t>
              </a:r>
              <a:endParaRPr sz="13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u="sng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https://www.lakeareatech.edu/getting-started/apply-now/</a:t>
              </a:r>
              <a:r>
                <a:rPr lang="en" sz="1200">
                  <a:solidFill>
                    <a:srgbClr val="B7B7B7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200" i="0" u="none" strike="noStrike" cap="none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8"/>
            <p:cNvSpPr txBox="1"/>
            <p:nvPr/>
          </p:nvSpPr>
          <p:spPr>
            <a:xfrm>
              <a:off x="-337955" y="1279083"/>
              <a:ext cx="27246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Application</a:t>
              </a:r>
              <a:br>
                <a:rPr lang="en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Requirements</a:t>
              </a:r>
              <a:r>
                <a:rPr lang="en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8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46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Playfair Display"/>
                <a:buChar char="•"/>
              </a:pPr>
              <a:r>
                <a:rPr lang="en" sz="13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High School transcript</a:t>
              </a:r>
              <a:endParaRPr sz="13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177800" marR="0" lvl="1" indent="-1460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Playfair Display"/>
                <a:buChar char="•"/>
              </a:pPr>
              <a:r>
                <a:rPr lang="en" sz="13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ACT or Accuplacer Score </a:t>
              </a:r>
              <a:endParaRPr sz="1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8"/>
            <p:cNvSpPr txBox="1"/>
            <p:nvPr/>
          </p:nvSpPr>
          <p:spPr>
            <a:xfrm>
              <a:off x="-215566" y="2907635"/>
              <a:ext cx="28011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Once</a:t>
              </a:r>
              <a:br>
                <a:rPr lang="en" sz="1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Accepted </a:t>
              </a:r>
              <a:endParaRPr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FFFF"/>
                </a:highlight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8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397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layfair Display"/>
                <a:buChar char="•"/>
              </a:pPr>
              <a:r>
                <a:rPr lang="en" sz="12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Review Acceptance Packet  </a:t>
              </a:r>
              <a:endParaRPr sz="1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177800" marR="0" lvl="1" indent="-1397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layfair Display"/>
                <a:buChar char="•"/>
              </a:pPr>
              <a:r>
                <a:rPr lang="en" sz="12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Complete FAFSA &amp; Scholarship applications</a:t>
              </a:r>
              <a:endParaRPr sz="1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177800" marR="0" lvl="1" indent="-1397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layfair Display"/>
                <a:buChar char="•"/>
              </a:pPr>
              <a:r>
                <a:rPr lang="en" sz="12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Lock in </a:t>
              </a:r>
              <a:r>
                <a:rPr lang="en" sz="1200" u="sng">
                  <a:solidFill>
                    <a:srgbClr val="FFFFFF"/>
                  </a:solidFill>
                  <a:latin typeface="Playfair Display"/>
                  <a:ea typeface="Playfair Display"/>
                  <a:cs typeface="Playfair Display"/>
                  <a:sym typeface="Playfair Display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Housing </a:t>
              </a:r>
              <a:endParaRPr sz="1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177800" marR="0" lvl="1" indent="-1397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Playfair Display"/>
                <a:buChar char="•"/>
              </a:pPr>
              <a:r>
                <a:rPr lang="en" sz="1200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Attend Summer Orientation- Get to know LATC</a:t>
              </a:r>
              <a:endParaRPr sz="1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pic>
        <p:nvPicPr>
          <p:cNvPr id="238" name="Google Shape;23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2024" y="0"/>
            <a:ext cx="6658250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18"/>
          <p:cNvGrpSpPr/>
          <p:nvPr/>
        </p:nvGrpSpPr>
        <p:grpSpPr>
          <a:xfrm>
            <a:off x="680650" y="3683550"/>
            <a:ext cx="7782694" cy="1214258"/>
            <a:chOff x="3904" y="22120"/>
            <a:chExt cx="10376926" cy="4191434"/>
          </a:xfrm>
        </p:grpSpPr>
        <p:sp>
          <p:nvSpPr>
            <p:cNvPr id="240" name="Google Shape;240;p18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 txBox="1"/>
            <p:nvPr/>
          </p:nvSpPr>
          <p:spPr>
            <a:xfrm>
              <a:off x="3904" y="22207"/>
              <a:ext cx="2347800" cy="74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 u="sng">
                  <a:solidFill>
                    <a:srgbClr val="CC0000"/>
                  </a:solidFill>
                  <a:latin typeface="Garamond"/>
                  <a:ea typeface="Garamond"/>
                  <a:cs typeface="Garamond"/>
                  <a:sym typeface="Garamond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Financial Aid</a:t>
              </a:r>
              <a:endParaRPr sz="1700" b="1" u="sng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8"/>
            <p:cNvSpPr txBox="1"/>
            <p:nvPr/>
          </p:nvSpPr>
          <p:spPr>
            <a:xfrm>
              <a:off x="2680271" y="22207"/>
              <a:ext cx="2347800" cy="74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 u="sng">
                  <a:solidFill>
                    <a:srgbClr val="CC0000"/>
                  </a:solidFill>
                  <a:latin typeface="Garamond"/>
                  <a:ea typeface="Garamond"/>
                  <a:cs typeface="Garamond"/>
                  <a:sym typeface="Garamond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Scholarships</a:t>
              </a:r>
              <a:endParaRPr sz="1100" b="1" u="sng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8"/>
            <p:cNvSpPr txBox="1"/>
            <p:nvPr/>
          </p:nvSpPr>
          <p:spPr>
            <a:xfrm>
              <a:off x="5356637" y="22206"/>
              <a:ext cx="2347800" cy="74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 u="sng">
                  <a:solidFill>
                    <a:srgbClr val="CC4125"/>
                  </a:solidFill>
                  <a:latin typeface="Garamond"/>
                  <a:ea typeface="Garamond"/>
                  <a:cs typeface="Garamond"/>
                  <a:sym typeface="Garamond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Tuition</a:t>
              </a:r>
              <a:endParaRPr sz="1100" b="1" u="sng">
                <a:solidFill>
                  <a:srgbClr val="CC4125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8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8"/>
            <p:cNvSpPr txBox="1"/>
            <p:nvPr/>
          </p:nvSpPr>
          <p:spPr>
            <a:xfrm>
              <a:off x="8033004" y="22120"/>
              <a:ext cx="2347800" cy="74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u="sng">
                  <a:solidFill>
                    <a:srgbClr val="CC4125"/>
                  </a:solidFill>
                  <a:latin typeface="Garamond"/>
                  <a:ea typeface="Garamond"/>
                  <a:cs typeface="Garamond"/>
                  <a:sym typeface="Garamond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Placement/Job Info</a:t>
              </a:r>
              <a:endParaRPr b="1" u="sng">
                <a:solidFill>
                  <a:srgbClr val="CC4125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251" name="Google Shape;251;p18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 b="1">
                  <a:latin typeface="Playfair Display"/>
                  <a:ea typeface="Playfair Display"/>
                  <a:cs typeface="Playfair Display"/>
                  <a:sym typeface="Playfair Display"/>
                </a:rPr>
                <a:t>99%</a:t>
              </a:r>
              <a:r>
                <a:rPr lang="en" sz="1600" b="1"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endParaRPr sz="1600" b="1"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latin typeface="Playfair Display"/>
                  <a:ea typeface="Playfair Display"/>
                  <a:cs typeface="Playfair Display"/>
                  <a:sym typeface="Playfair Display"/>
                </a:rPr>
                <a:t>graduate placement</a:t>
              </a:r>
              <a:r>
                <a:rPr lang="en" sz="1500" b="1">
                  <a:latin typeface="Playfair Display"/>
                  <a:ea typeface="Playfair Display"/>
                  <a:cs typeface="Playfair Display"/>
                  <a:sym typeface="Playfair Display"/>
                </a:rPr>
                <a:t> rate</a:t>
              </a:r>
              <a:endParaRPr sz="1500" b="1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252" name="Google Shape;252;p18"/>
          <p:cNvSpPr txBox="1"/>
          <p:nvPr/>
        </p:nvSpPr>
        <p:spPr>
          <a:xfrm>
            <a:off x="878250" y="3903425"/>
            <a:ext cx="1527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Playfair Display"/>
                <a:ea typeface="Playfair Display"/>
                <a:cs typeface="Playfair Display"/>
                <a:sym typeface="Playfair Display"/>
              </a:rPr>
              <a:t>LATC Code:</a:t>
            </a:r>
            <a:endParaRPr sz="13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layfair Display"/>
                <a:ea typeface="Playfair Display"/>
                <a:cs typeface="Playfair Display"/>
                <a:sym typeface="Playfair Display"/>
              </a:rPr>
              <a:t>005309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Playfair Display"/>
                <a:ea typeface="Playfair Display"/>
                <a:cs typeface="Playfair Display"/>
                <a:sym typeface="Playfair Display"/>
              </a:rPr>
              <a:t>Priority Date:</a:t>
            </a:r>
            <a:br>
              <a:rPr lang="en" sz="13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 sz="1300">
                <a:latin typeface="Playfair Display"/>
                <a:ea typeface="Playfair Display"/>
                <a:cs typeface="Playfair Display"/>
                <a:sym typeface="Playfair Display"/>
              </a:rPr>
              <a:t>April 1st 2022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3" name="Google Shape;253;p18"/>
          <p:cNvSpPr txBox="1"/>
          <p:nvPr/>
        </p:nvSpPr>
        <p:spPr>
          <a:xfrm>
            <a:off x="2636875" y="3903425"/>
            <a:ext cx="18777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Build Dakota Full-Ride &amp; Foundation Scholarships available!</a:t>
            </a:r>
            <a:endParaRPr sz="1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Due March 31st, 2022</a:t>
            </a:r>
            <a:r>
              <a:rPr lang="en"/>
              <a:t>			</a:t>
            </a:r>
            <a:endParaRPr/>
          </a:p>
        </p:txBody>
      </p:sp>
      <p:sp>
        <p:nvSpPr>
          <p:cNvPr id="254" name="Google Shape;254;p18"/>
          <p:cNvSpPr txBox="1"/>
          <p:nvPr/>
        </p:nvSpPr>
        <p:spPr>
          <a:xfrm>
            <a:off x="4740200" y="399962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Affordable Tuition:</a:t>
            </a:r>
            <a:b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$124 per credit! 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 rotWithShape="1">
          <a:blip r:embed="rId12">
            <a:alphaModFix/>
          </a:blip>
          <a:srcRect l="-154414" t="-6199" r="162451" b="72059"/>
          <a:stretch/>
        </p:blipFill>
        <p:spPr>
          <a:xfrm>
            <a:off x="0" y="4475"/>
            <a:ext cx="3080840" cy="88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8"/>
          <p:cNvSpPr txBox="1"/>
          <p:nvPr/>
        </p:nvSpPr>
        <p:spPr>
          <a:xfrm>
            <a:off x="7405650" y="4842700"/>
            <a:ext cx="1665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rgbClr val="CC0000"/>
                </a:solidFill>
              </a:rPr>
              <a:t>Active Hyperlinks above</a:t>
            </a:r>
            <a:endParaRPr sz="1000" b="1" i="1">
              <a:solidFill>
                <a:srgbClr val="CC0000"/>
              </a:solidFill>
            </a:endParaRPr>
          </a:p>
        </p:txBody>
      </p:sp>
      <p:sp>
        <p:nvSpPr>
          <p:cNvPr id="257" name="Google Shape;257;p18"/>
          <p:cNvSpPr/>
          <p:nvPr/>
        </p:nvSpPr>
        <p:spPr>
          <a:xfrm>
            <a:off x="5109150" y="888000"/>
            <a:ext cx="3354300" cy="2664300"/>
          </a:xfrm>
          <a:prstGeom prst="rect">
            <a:avLst/>
          </a:prstGeom>
          <a:solidFill>
            <a:srgbClr val="CDCFD3">
              <a:alpha val="61450"/>
            </a:srgbClr>
          </a:solidFill>
          <a:ln w="12700" cap="flat" cmpd="sng">
            <a:solidFill>
              <a:srgbClr val="CDCFD3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"/>
          <p:cNvSpPr txBox="1"/>
          <p:nvPr/>
        </p:nvSpPr>
        <p:spPr>
          <a:xfrm>
            <a:off x="5058950" y="795213"/>
            <a:ext cx="3404400" cy="2801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There are a number of great reasons to attend Lake Area Technical College:</a:t>
            </a:r>
            <a:endParaRPr sz="110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aramond"/>
              <a:buChar char="●"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99% Graduate Placement Rate</a:t>
            </a:r>
            <a:endParaRPr sz="1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aramond"/>
              <a:buChar char="●"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$450,000+ in Scholarships Available</a:t>
            </a:r>
            <a:endParaRPr sz="1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aramond"/>
              <a:buChar char="●"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32 Career Programs</a:t>
            </a:r>
            <a:endParaRPr sz="1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aramond"/>
              <a:buChar char="●"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12 Online E-Degrees</a:t>
            </a:r>
            <a:endParaRPr sz="1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aramond"/>
              <a:buChar char="●"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22,000+ Graduates</a:t>
            </a:r>
            <a:endParaRPr sz="1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aramond"/>
              <a:buChar char="●"/>
            </a:pPr>
            <a:r>
              <a:rPr lang="en" sz="1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Numerous awards including </a:t>
            </a:r>
            <a:r>
              <a:rPr lang="en" sz="1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2017 Aspen Prize Winner for Best Two-Year College in the Nation</a:t>
            </a:r>
            <a:br>
              <a:rPr lang="en" sz="1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HANDS-ON Education with the most advanced equipment in the field!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Faculty &amp; Staff that CARE about your success!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Great career options-Our students are IN DEMAND!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/>
            </a:br>
            <a:r>
              <a:rPr lang="en" sz="1100">
                <a:latin typeface="Playfair Display"/>
                <a:ea typeface="Playfair Display"/>
                <a:cs typeface="Playfair Display"/>
                <a:sym typeface="Playfair Display"/>
              </a:rPr>
              <a:t>Have Questions?  </a:t>
            </a:r>
            <a:r>
              <a:rPr lang="en" sz="1100" u="sng">
                <a:latin typeface="Playfair Display"/>
                <a:ea typeface="Playfair Display"/>
                <a:cs typeface="Playfair Display"/>
                <a:sym typeface="Playfair Display"/>
                <a:hlinkClick r:id="rId13"/>
              </a:rPr>
              <a:t>Contact Us!</a:t>
            </a:r>
            <a:endParaRPr sz="11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 txBox="1">
            <a:spLocks noGrp="1"/>
          </p:cNvSpPr>
          <p:nvPr>
            <p:ph type="ctrTitle"/>
          </p:nvPr>
        </p:nvSpPr>
        <p:spPr>
          <a:xfrm>
            <a:off x="4040000" y="266400"/>
            <a:ext cx="44997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77"/>
              <a:t>Application Process</a:t>
            </a:r>
            <a:r>
              <a:rPr lang="en"/>
              <a:t> </a:t>
            </a:r>
            <a:endParaRPr/>
          </a:p>
        </p:txBody>
      </p:sp>
      <p:grpSp>
        <p:nvGrpSpPr>
          <p:cNvPr id="264" name="Google Shape;264;p19"/>
          <p:cNvGrpSpPr/>
          <p:nvPr/>
        </p:nvGrpSpPr>
        <p:grpSpPr>
          <a:xfrm>
            <a:off x="680876" y="887988"/>
            <a:ext cx="4260380" cy="2664291"/>
            <a:chOff x="-337954" y="183194"/>
            <a:chExt cx="8811541" cy="3984880"/>
          </a:xfrm>
        </p:grpSpPr>
        <p:sp>
          <p:nvSpPr>
            <p:cNvPr id="265" name="Google Shape;265;p19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latin typeface="Calibri"/>
                  <a:ea typeface="Calibri"/>
                  <a:cs typeface="Calibri"/>
                  <a:sym typeface="Calibri"/>
                </a:rPr>
                <a:t>Apply</a:t>
              </a:r>
              <a:r>
                <a:rPr lang="en" sz="1700">
                  <a:solidFill>
                    <a:srgbClr val="6DBE4B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700">
                <a:solidFill>
                  <a:srgbClr val="6DBE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9"/>
            <p:cNvSpPr txBox="1"/>
            <p:nvPr/>
          </p:nvSpPr>
          <p:spPr>
            <a:xfrm>
              <a:off x="2721088" y="183194"/>
              <a:ext cx="5752500" cy="8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Apply for free: </a:t>
              </a:r>
              <a:r>
                <a:rPr lang="en" sz="16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mitchelltech.edu/apply</a:t>
              </a: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9"/>
            <p:cNvSpPr txBox="1"/>
            <p:nvPr/>
          </p:nvSpPr>
          <p:spPr>
            <a:xfrm>
              <a:off x="-337954" y="1524803"/>
              <a:ext cx="25791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Calibri"/>
                  <a:ea typeface="Calibri"/>
                  <a:cs typeface="Calibri"/>
                  <a:sym typeface="Calibri"/>
                </a:rPr>
                <a:t>Application requirements </a:t>
              </a:r>
              <a:endParaRPr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2118974" y="1091413"/>
              <a:ext cx="423000" cy="16614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2711166" y="1091412"/>
              <a:ext cx="5752500" cy="16614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 txBox="1"/>
            <p:nvPr/>
          </p:nvSpPr>
          <p:spPr>
            <a:xfrm>
              <a:off x="2681797" y="1091416"/>
              <a:ext cx="5752500" cy="23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spAutoFit/>
            </a:bodyPr>
            <a:lstStyle/>
            <a:p>
              <a:pPr marL="177800" marR="0" lvl="1" indent="-1397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Char char="•"/>
              </a:pPr>
              <a:r>
                <a:rPr lang="en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High School Transcript or GED Scores</a:t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397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Char char="•"/>
              </a:pPr>
              <a:r>
                <a:rPr lang="en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College Transcript</a:t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397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Char char="•"/>
              </a:pPr>
              <a:r>
                <a:rPr lang="en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 Test Scores (ACT or ACCUPLACER)</a:t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397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Char char="•"/>
              </a:pPr>
              <a:r>
                <a:rPr lang="en" sz="1200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Note - some programs will require additional admissions items.</a:t>
              </a:r>
              <a:endParaRPr sz="1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Char char="•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9"/>
            <p:cNvSpPr txBox="1"/>
            <p:nvPr/>
          </p:nvSpPr>
          <p:spPr>
            <a:xfrm>
              <a:off x="4134" y="326117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latin typeface="Calibri"/>
                  <a:ea typeface="Calibri"/>
                  <a:cs typeface="Calibri"/>
                  <a:sym typeface="Calibri"/>
                </a:rPr>
                <a:t>Acceptance</a:t>
              </a:r>
              <a:endParaRPr sz="12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2118974" y="2809675"/>
              <a:ext cx="423000" cy="13584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2711166" y="2878962"/>
              <a:ext cx="5752500" cy="1289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 txBox="1"/>
            <p:nvPr/>
          </p:nvSpPr>
          <p:spPr>
            <a:xfrm>
              <a:off x="2711166" y="2752908"/>
              <a:ext cx="5752500" cy="141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Complete FAFSA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Complete Scholarship Application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19"/>
          <p:cNvSpPr/>
          <p:nvPr/>
        </p:nvSpPr>
        <p:spPr>
          <a:xfrm>
            <a:off x="5135300" y="887988"/>
            <a:ext cx="3404400" cy="26643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9"/>
          <p:cNvSpPr txBox="1"/>
          <p:nvPr/>
        </p:nvSpPr>
        <p:spPr>
          <a:xfrm>
            <a:off x="5135300" y="888000"/>
            <a:ext cx="34044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We have an outstanding reputation for providing some of the most in-demand programs in the nation!</a:t>
            </a:r>
            <a:endParaRPr sz="13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u="sng">
                <a:hlinkClick r:id="rId5"/>
              </a:rPr>
              <a:t>View a complete list of majors</a:t>
            </a:r>
            <a:r>
              <a:rPr lang="en" sz="1300"/>
              <a:t>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We offer in-person, group, and virtual visits. </a:t>
            </a:r>
            <a:r>
              <a:rPr lang="en" sz="1300" u="sng">
                <a:hlinkClick r:id="rId6"/>
              </a:rPr>
              <a:t>Learn more</a:t>
            </a:r>
            <a:r>
              <a:rPr lang="en" sz="1300"/>
              <a:t>.</a:t>
            </a:r>
            <a:endParaRPr sz="13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Dual Credit opportunities are offered for students both on campus and online. </a:t>
            </a:r>
            <a:r>
              <a:rPr lang="en" sz="1300" u="sng">
                <a:hlinkClick r:id="rId7"/>
              </a:rPr>
              <a:t>Learn more</a:t>
            </a:r>
            <a:r>
              <a:rPr lang="en" sz="1300"/>
              <a:t>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19"/>
          <p:cNvGrpSpPr/>
          <p:nvPr/>
        </p:nvGrpSpPr>
        <p:grpSpPr>
          <a:xfrm>
            <a:off x="680650" y="3735424"/>
            <a:ext cx="7782694" cy="1180759"/>
            <a:chOff x="3904" y="137754"/>
            <a:chExt cx="10376926" cy="4075800"/>
          </a:xfrm>
        </p:grpSpPr>
        <p:sp>
          <p:nvSpPr>
            <p:cNvPr id="283" name="Google Shape;283;p19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9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9"/>
          <p:cNvSpPr txBox="1"/>
          <p:nvPr/>
        </p:nvSpPr>
        <p:spPr>
          <a:xfrm>
            <a:off x="708100" y="3914975"/>
            <a:ext cx="1696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Mitchell Tech’s School Code: 008284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Click here for more info</a:t>
            </a:r>
            <a:r>
              <a:rPr lang="en" sz="600"/>
              <a:t>.</a:t>
            </a:r>
            <a:endParaRPr sz="600"/>
          </a:p>
        </p:txBody>
      </p:sp>
      <p:sp>
        <p:nvSpPr>
          <p:cNvPr id="296" name="Google Shape;296;p19"/>
          <p:cNvSpPr txBox="1"/>
          <p:nvPr/>
        </p:nvSpPr>
        <p:spPr>
          <a:xfrm>
            <a:off x="2717338" y="3861225"/>
            <a:ext cx="1696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Jan. 1st - March 31st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Partial and Full-ride Scholarships Available!</a:t>
            </a:r>
            <a:endParaRPr sz="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Over 320 scholarships offered annually!</a:t>
            </a:r>
            <a:endParaRPr/>
          </a:p>
        </p:txBody>
      </p:sp>
      <p:sp>
        <p:nvSpPr>
          <p:cNvPr id="297" name="Google Shape;297;p19"/>
          <p:cNvSpPr txBox="1"/>
          <p:nvPr/>
        </p:nvSpPr>
        <p:spPr>
          <a:xfrm>
            <a:off x="4726575" y="3914975"/>
            <a:ext cx="1696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View a breakdown of costs here!</a:t>
            </a:r>
            <a:endParaRPr/>
          </a:p>
        </p:txBody>
      </p:sp>
      <p:sp>
        <p:nvSpPr>
          <p:cNvPr id="298" name="Google Shape;298;p19"/>
          <p:cNvSpPr txBox="1"/>
          <p:nvPr/>
        </p:nvSpPr>
        <p:spPr>
          <a:xfrm>
            <a:off x="6729000" y="3910150"/>
            <a:ext cx="169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99.5% job placement rate within 6 months!</a:t>
            </a:r>
            <a:endParaRPr/>
          </a:p>
        </p:txBody>
      </p:sp>
      <p:pic>
        <p:nvPicPr>
          <p:cNvPr id="299" name="Google Shape;29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9201" y="-39200"/>
            <a:ext cx="3230802" cy="100962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9"/>
          <p:cNvSpPr txBox="1"/>
          <p:nvPr/>
        </p:nvSpPr>
        <p:spPr>
          <a:xfrm>
            <a:off x="7149325" y="2278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Programs We Offer - Mitchell Technical College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43D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0"/>
          <p:cNvGrpSpPr/>
          <p:nvPr/>
        </p:nvGrpSpPr>
        <p:grpSpPr>
          <a:xfrm>
            <a:off x="547675" y="888017"/>
            <a:ext cx="4307981" cy="2813797"/>
            <a:chOff x="-337955" y="183213"/>
            <a:chExt cx="8909991" cy="3984984"/>
          </a:xfrm>
        </p:grpSpPr>
        <p:sp>
          <p:nvSpPr>
            <p:cNvPr id="306" name="Google Shape;306;p20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Apply</a:t>
              </a:r>
              <a:endParaRPr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2758529" y="224687"/>
              <a:ext cx="5752500" cy="12576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 txBox="1"/>
            <p:nvPr/>
          </p:nvSpPr>
          <p:spPr>
            <a:xfrm>
              <a:off x="2711166" y="275067"/>
              <a:ext cx="5752500" cy="11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sp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Fill out our </a:t>
              </a:r>
              <a:r>
                <a:rPr lang="en" sz="1700" u="sng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FREE Application</a:t>
              </a:r>
              <a:endParaRPr sz="17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 accepted based off self reported GPA and ACT/SAT. 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 txBox="1"/>
            <p:nvPr/>
          </p:nvSpPr>
          <p:spPr>
            <a:xfrm>
              <a:off x="-337955" y="1937853"/>
              <a:ext cx="2579100" cy="5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Visit Us</a:t>
              </a:r>
              <a:r>
                <a:rPr lang="en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2819536" y="1575253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 txBox="1"/>
            <p:nvPr/>
          </p:nvSpPr>
          <p:spPr>
            <a:xfrm>
              <a:off x="2758507" y="1612795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457200" marR="0" lvl="0" indent="-317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Char char="●"/>
              </a:pP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Visit </a:t>
              </a:r>
              <a:r>
                <a:rPr lang="en" u="sng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Mount</a:t>
              </a:r>
              <a:endPara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17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Char char="●"/>
              </a:pP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Take a Virtual</a:t>
              </a:r>
              <a:r>
                <a:rPr lang="en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u="sng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Tour</a:t>
              </a:r>
              <a:endParaRPr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17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Char char="●"/>
              </a:pPr>
              <a:r>
                <a:rPr lang="en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Ask about our special visit days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 txBox="1"/>
            <p:nvPr/>
          </p:nvSpPr>
          <p:spPr>
            <a:xfrm>
              <a:off x="-337955" y="3418013"/>
              <a:ext cx="25791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After Acceptance</a:t>
              </a:r>
              <a:endParaRPr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2711166" y="2967297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 txBox="1"/>
            <p:nvPr/>
          </p:nvSpPr>
          <p:spPr>
            <a:xfrm>
              <a:off x="2758529" y="3043865"/>
              <a:ext cx="57525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Fill out FAFSA starting Oct 1st.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Send Transcripts/Test Scores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Char char="•"/>
              </a:pPr>
              <a:r>
                <a:rPr lang="en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Attend Scholarship Days</a:t>
              </a: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20"/>
          <p:cNvSpPr txBox="1">
            <a:spLocks noGrp="1"/>
          </p:cNvSpPr>
          <p:nvPr>
            <p:ph type="ctrTitle"/>
          </p:nvPr>
        </p:nvSpPr>
        <p:spPr>
          <a:xfrm>
            <a:off x="259900" y="266400"/>
            <a:ext cx="85206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77"/>
              <a:t>                            </a:t>
            </a:r>
            <a:r>
              <a:rPr lang="en" sz="3977">
                <a:solidFill>
                  <a:srgbClr val="FFFFFF"/>
                </a:solidFill>
              </a:rPr>
              <a:t>          </a:t>
            </a:r>
            <a:r>
              <a:rPr lang="en" sz="3200">
                <a:solidFill>
                  <a:srgbClr val="FFFFFF"/>
                </a:solidFill>
              </a:rPr>
              <a:t>Application Process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22" name="Google Shape;322;p20"/>
          <p:cNvSpPr/>
          <p:nvPr/>
        </p:nvSpPr>
        <p:spPr>
          <a:xfrm>
            <a:off x="5135300" y="887988"/>
            <a:ext cx="3404400" cy="26643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r>
              <a:rPr lang="en" sz="1200"/>
              <a:t>Mount Marty University is the only traditional : Catholic Benedictine University in the state of South Dakota.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500 Undergraduate Students on the Yankton Campus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Brand new Fieldhouse and Residence Hall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 </a:t>
            </a:r>
            <a:r>
              <a:rPr lang="en" sz="1200" u="sng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Life Opportunities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Contact the Admissions Office with any questions at 605-668-1545 or admissions@mountmarty.edu</a:t>
            </a:r>
            <a:endParaRPr sz="1200"/>
          </a:p>
        </p:txBody>
      </p:sp>
      <p:grpSp>
        <p:nvGrpSpPr>
          <p:cNvPr id="323" name="Google Shape;323;p20"/>
          <p:cNvGrpSpPr/>
          <p:nvPr/>
        </p:nvGrpSpPr>
        <p:grpSpPr>
          <a:xfrm>
            <a:off x="680650" y="3735424"/>
            <a:ext cx="7782694" cy="1180759"/>
            <a:chOff x="3904" y="137754"/>
            <a:chExt cx="10376926" cy="4075800"/>
          </a:xfrm>
        </p:grpSpPr>
        <p:sp>
          <p:nvSpPr>
            <p:cNvPr id="324" name="Google Shape;324;p20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SzPts val="1400"/>
                <a:buChar char="●"/>
              </a:pPr>
              <a:r>
                <a:rPr lang="en" b="1"/>
                <a:t>FAFSA Code:003465</a:t>
              </a:r>
              <a:endParaRPr b="1"/>
            </a:p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457200" lvl="0" indent="-298450" algn="l" rtl="0">
                <a:spcBef>
                  <a:spcPts val="0"/>
                </a:spcBef>
                <a:spcAft>
                  <a:spcPts val="0"/>
                </a:spcAft>
                <a:buSzPts val="1100"/>
                <a:buChar char="●"/>
              </a:pPr>
              <a:r>
                <a:rPr lang="en" sz="1100" b="1"/>
                <a:t>100% of students receive scholarships &amp; grant aid offers.</a:t>
              </a:r>
              <a:endParaRPr sz="1100" b="1"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rgbClr val="FFFF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Learn more about Tuition, Scholarships, and Financial Aid</a:t>
              </a: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457200" lvl="0" indent="-317500" algn="l" rtl="0">
                <a:spcBef>
                  <a:spcPts val="0"/>
                </a:spcBef>
                <a:spcAft>
                  <a:spcPts val="0"/>
                </a:spcAft>
                <a:buSzPts val="1400"/>
                <a:buChar char="●"/>
              </a:pPr>
              <a:r>
                <a:rPr lang="en" b="1"/>
                <a:t>96% Placement rate after graduation.</a:t>
              </a:r>
              <a:endParaRPr b="1"/>
            </a:p>
          </p:txBody>
        </p:sp>
      </p:grpSp>
      <p:pic>
        <p:nvPicPr>
          <p:cNvPr id="336" name="Google Shape;33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425" y="0"/>
            <a:ext cx="4109048" cy="88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1"/>
          <p:cNvSpPr txBox="1">
            <a:spLocks noGrp="1"/>
          </p:cNvSpPr>
          <p:nvPr>
            <p:ph type="ctrTitle"/>
          </p:nvPr>
        </p:nvSpPr>
        <p:spPr>
          <a:xfrm>
            <a:off x="259900" y="266400"/>
            <a:ext cx="85206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77"/>
              <a:t>Application Process</a:t>
            </a:r>
            <a:endParaRPr/>
          </a:p>
        </p:txBody>
      </p:sp>
      <p:grpSp>
        <p:nvGrpSpPr>
          <p:cNvPr id="343" name="Google Shape;343;p21"/>
          <p:cNvGrpSpPr/>
          <p:nvPr/>
        </p:nvGrpSpPr>
        <p:grpSpPr>
          <a:xfrm>
            <a:off x="680876" y="888001"/>
            <a:ext cx="4255580" cy="2664287"/>
            <a:chOff x="-337954" y="183213"/>
            <a:chExt cx="8801614" cy="3984874"/>
          </a:xfrm>
        </p:grpSpPr>
        <p:sp>
          <p:nvSpPr>
            <p:cNvPr id="344" name="Google Shape;344;p21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1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Apply 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 txBox="1"/>
            <p:nvPr/>
          </p:nvSpPr>
          <p:spPr>
            <a:xfrm>
              <a:off x="2711160" y="224662"/>
              <a:ext cx="57525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Char char="•"/>
              </a:pPr>
              <a:r>
                <a:rPr lang="en" sz="1700" u="sng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Fill out online application</a:t>
              </a:r>
              <a:endParaRPr sz="1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 txBox="1"/>
            <p:nvPr/>
          </p:nvSpPr>
          <p:spPr>
            <a:xfrm>
              <a:off x="-337954" y="1307577"/>
              <a:ext cx="25791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requirements 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2711160" y="1091425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1"/>
            <p:cNvSpPr txBox="1"/>
            <p:nvPr/>
          </p:nvSpPr>
          <p:spPr>
            <a:xfrm>
              <a:off x="2711144" y="1091426"/>
              <a:ext cx="5752500" cy="12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SAT or ACT Scores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High School Transcripts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View all requirements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 txBox="1"/>
            <p:nvPr/>
          </p:nvSpPr>
          <p:spPr>
            <a:xfrm>
              <a:off x="4134" y="2988517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Acceptance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 txBox="1"/>
            <p:nvPr/>
          </p:nvSpPr>
          <p:spPr>
            <a:xfrm>
              <a:off x="2711160" y="2374987"/>
              <a:ext cx="57525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Students who meet minimum requirements and prove math readiness will be accepted. Your admissions counselor will work with you on any supplemental materials needed to process your application.</a:t>
              </a:r>
              <a:endPara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p21"/>
          <p:cNvSpPr/>
          <p:nvPr/>
        </p:nvSpPr>
        <p:spPr>
          <a:xfrm>
            <a:off x="5058950" y="887975"/>
            <a:ext cx="3404400" cy="26643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 sz="1300"/>
              <a:t>outh Dakota Mines continues to earn awards for outstanding academic programs and affordability of an advanced STEM education</a:t>
            </a:r>
            <a:r>
              <a:rPr lang="en" sz="1600"/>
              <a:t> </a:t>
            </a:r>
            <a:r>
              <a:rPr lang="en" sz="1100" b="1" u="sng">
                <a:solidFill>
                  <a:srgbClr val="3C78D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https://www.sdsmt.edu/About/Points-of-Pride/</a:t>
            </a:r>
            <a:endParaRPr sz="1100" b="1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Visit South Dakota Mines to get a feel for our collaborative, innovative campus community.</a:t>
            </a:r>
            <a:r>
              <a:rPr lang="en"/>
              <a:t> </a:t>
            </a:r>
            <a:r>
              <a:rPr lang="en" sz="1100" b="1" u="sng">
                <a:solidFill>
                  <a:srgbClr val="3C78D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www.sdsmt.edu/visit</a:t>
            </a:r>
            <a:r>
              <a:rPr lang="en" sz="1100" b="1" u="sng">
                <a:solidFill>
                  <a:srgbClr val="3C78D8"/>
                </a:solidFill>
              </a:rPr>
              <a:t> </a:t>
            </a:r>
            <a:endParaRPr sz="1100" b="1" u="sng">
              <a:solidFill>
                <a:srgbClr val="3C78D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If you have any questions, Ashli Maddox is happy to help! </a:t>
            </a:r>
            <a:r>
              <a:rPr lang="en" sz="1100" b="1" u="sng">
                <a:solidFill>
                  <a:srgbClr val="3C78D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ashli.maddox@sdsmt.edu</a:t>
            </a:r>
            <a:endParaRPr sz="1100" b="1">
              <a:solidFill>
                <a:srgbClr val="3C78D8"/>
              </a:solidFill>
            </a:endParaRPr>
          </a:p>
        </p:txBody>
      </p:sp>
      <p:grpSp>
        <p:nvGrpSpPr>
          <p:cNvPr id="360" name="Google Shape;360;p21"/>
          <p:cNvGrpSpPr/>
          <p:nvPr/>
        </p:nvGrpSpPr>
        <p:grpSpPr>
          <a:xfrm>
            <a:off x="680650" y="3735424"/>
            <a:ext cx="7782694" cy="1180759"/>
            <a:chOff x="3904" y="137754"/>
            <a:chExt cx="10376926" cy="4075800"/>
          </a:xfrm>
        </p:grpSpPr>
        <p:sp>
          <p:nvSpPr>
            <p:cNvPr id="361" name="Google Shape;361;p21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1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2680279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1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1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21"/>
          <p:cNvSpPr txBox="1"/>
          <p:nvPr/>
        </p:nvSpPr>
        <p:spPr>
          <a:xfrm>
            <a:off x="708000" y="3999625"/>
            <a:ext cx="17895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FAFSA code: 003470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https://www.sdsmt.edu/FinAid/</a:t>
            </a:r>
            <a:endParaRPr sz="900"/>
          </a:p>
        </p:txBody>
      </p:sp>
      <p:sp>
        <p:nvSpPr>
          <p:cNvPr id="374" name="Google Shape;374;p21"/>
          <p:cNvSpPr txBox="1"/>
          <p:nvPr/>
        </p:nvSpPr>
        <p:spPr>
          <a:xfrm>
            <a:off x="2630800" y="3837925"/>
            <a:ext cx="1954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Students MUST be accepted before January 15th. Scholarships are based on ACT (or SAT) scores AND high school GPA, </a:t>
            </a:r>
            <a:r>
              <a:rPr lang="en" sz="800">
                <a:solidFill>
                  <a:schemeClr val="dk1"/>
                </a:solidFill>
              </a:rPr>
              <a:t>https://www.sdsmt.edu/FinAid/Scholarships/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75" name="Google Shape;375;p21"/>
          <p:cNvSpPr txBox="1"/>
          <p:nvPr/>
        </p:nvSpPr>
        <p:spPr>
          <a:xfrm>
            <a:off x="4740200" y="3884925"/>
            <a:ext cx="1696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Estimated cost for SD residents: $22,310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(includes fees, laptop program, room and board)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</a:rPr>
              <a:t>https://www.sdsmt.edu/Admissions/Tuition-and-Fees/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376" name="Google Shape;376;p21"/>
          <p:cNvSpPr txBox="1"/>
          <p:nvPr/>
        </p:nvSpPr>
        <p:spPr>
          <a:xfrm>
            <a:off x="6766850" y="3884925"/>
            <a:ext cx="1696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*97% Job Placement *Average starting salary $66,156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https://www.sdsmt.edu/Campus-Life/Career-Center/Internships-and-Co-ops/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377" name="Google Shape;377;p21"/>
          <p:cNvSpPr txBox="1"/>
          <p:nvPr/>
        </p:nvSpPr>
        <p:spPr>
          <a:xfrm>
            <a:off x="8081575" y="44400"/>
            <a:ext cx="102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378" name="Google Shape;37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900" y="233476"/>
            <a:ext cx="3845076" cy="5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2"/>
          <p:cNvSpPr txBox="1">
            <a:spLocks noGrp="1"/>
          </p:cNvSpPr>
          <p:nvPr>
            <p:ph type="ctrTitle"/>
          </p:nvPr>
        </p:nvSpPr>
        <p:spPr>
          <a:xfrm>
            <a:off x="5135325" y="266400"/>
            <a:ext cx="34044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80"/>
              <a:t>Application Process</a:t>
            </a:r>
            <a:r>
              <a:rPr lang="en" sz="3480"/>
              <a:t> </a:t>
            </a:r>
            <a:endParaRPr sz="3480"/>
          </a:p>
        </p:txBody>
      </p:sp>
      <p:grpSp>
        <p:nvGrpSpPr>
          <p:cNvPr id="384" name="Google Shape;384;p22"/>
          <p:cNvGrpSpPr/>
          <p:nvPr/>
        </p:nvGrpSpPr>
        <p:grpSpPr>
          <a:xfrm>
            <a:off x="680875" y="1021292"/>
            <a:ext cx="4314109" cy="2530884"/>
            <a:chOff x="-337954" y="183213"/>
            <a:chExt cx="8922666" cy="3985017"/>
          </a:xfrm>
        </p:grpSpPr>
        <p:sp>
          <p:nvSpPr>
            <p:cNvPr id="385" name="Google Shape;385;p22"/>
            <p:cNvSpPr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 txBox="1"/>
            <p:nvPr/>
          </p:nvSpPr>
          <p:spPr>
            <a:xfrm>
              <a:off x="4134" y="368219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Apply </a:t>
              </a:r>
              <a:endParaRPr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2118998" y="183213"/>
              <a:ext cx="423000" cy="8253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2711160" y="183213"/>
              <a:ext cx="5752500" cy="8253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 txBox="1"/>
            <p:nvPr/>
          </p:nvSpPr>
          <p:spPr>
            <a:xfrm>
              <a:off x="2711160" y="224662"/>
              <a:ext cx="5752500" cy="8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Fill out online </a:t>
              </a:r>
              <a:r>
                <a:rPr lang="en" sz="1700" u="sng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application</a:t>
              </a: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4134" y="1307562"/>
              <a:ext cx="21150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2"/>
            <p:cNvSpPr txBox="1"/>
            <p:nvPr/>
          </p:nvSpPr>
          <p:spPr>
            <a:xfrm>
              <a:off x="-337954" y="1307577"/>
              <a:ext cx="2579100" cy="7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requirements 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2118998" y="1091425"/>
              <a:ext cx="423000" cy="12009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2832212" y="1191454"/>
              <a:ext cx="5752500" cy="16482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 txBox="1"/>
            <p:nvPr/>
          </p:nvSpPr>
          <p:spPr>
            <a:xfrm>
              <a:off x="2963339" y="1294232"/>
              <a:ext cx="5189400" cy="17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 score of 18 or above (not required) OR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2.6 GPA or higher OR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Rank in top 60% of class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4134" y="3043856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2"/>
            <p:cNvSpPr txBox="1"/>
            <p:nvPr/>
          </p:nvSpPr>
          <p:spPr>
            <a:xfrm>
              <a:off x="4134" y="2988517"/>
              <a:ext cx="21150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43800" rIns="122675" bIns="438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Once Accepted</a:t>
              </a:r>
              <a:endPara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2118998" y="2374987"/>
              <a:ext cx="423000" cy="1793100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9525" cap="flat" cmpd="sng">
              <a:solidFill>
                <a:srgbClr val="35425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2711168" y="2967162"/>
              <a:ext cx="5752500" cy="1200900"/>
            </a:xfrm>
            <a:prstGeom prst="rect">
              <a:avLst/>
            </a:prstGeom>
            <a:gradFill>
              <a:gsLst>
                <a:gs pos="0">
                  <a:srgbClr val="5E697B"/>
                </a:gs>
                <a:gs pos="50000">
                  <a:srgbClr val="42536A"/>
                </a:gs>
                <a:gs pos="100000">
                  <a:srgbClr val="38495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 txBox="1"/>
            <p:nvPr/>
          </p:nvSpPr>
          <p:spPr>
            <a:xfrm>
              <a:off x="2711168" y="2981130"/>
              <a:ext cx="5752500" cy="11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ctr" anchorCtr="0">
              <a:noAutofit/>
            </a:bodyPr>
            <a:lstStyle/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FIll out FAFSA 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Complete housing app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Char char="•"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Register for classes</a:t>
              </a: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22"/>
          <p:cNvSpPr/>
          <p:nvPr/>
        </p:nvSpPr>
        <p:spPr>
          <a:xfrm>
            <a:off x="5135300" y="887988"/>
            <a:ext cx="3404400" cy="2664300"/>
          </a:xfrm>
          <a:prstGeom prst="rect">
            <a:avLst/>
          </a:prstGeom>
          <a:solidFill>
            <a:srgbClr val="CDCFD3">
              <a:alpha val="89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2"/>
          <p:cNvSpPr txBox="1"/>
          <p:nvPr/>
        </p:nvSpPr>
        <p:spPr>
          <a:xfrm>
            <a:off x="5337500" y="834900"/>
            <a:ext cx="30000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Located in Aberdeen, SD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New </a:t>
            </a:r>
            <a:r>
              <a:rPr lang="en" u="sng">
                <a:solidFill>
                  <a:schemeClr val="hlink"/>
                </a:solidFill>
                <a:hlinkClick r:id="rId5"/>
              </a:rPr>
              <a:t>Regional Science Center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Suite style &amp; traditional style </a:t>
            </a:r>
            <a:r>
              <a:rPr lang="en" u="sng">
                <a:solidFill>
                  <a:schemeClr val="hlink"/>
                </a:solidFill>
                <a:hlinkClick r:id="rId6"/>
              </a:rPr>
              <a:t>residence halls</a:t>
            </a:r>
            <a:r>
              <a:rPr lang="en">
                <a:solidFill>
                  <a:schemeClr val="dk1"/>
                </a:solidFill>
              </a:rPr>
              <a:t> recently built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New </a:t>
            </a:r>
            <a:r>
              <a:rPr lang="en" u="sng">
                <a:solidFill>
                  <a:schemeClr val="hlink"/>
                </a:solidFill>
                <a:hlinkClick r:id="rId7"/>
              </a:rPr>
              <a:t>football stadium</a:t>
            </a:r>
            <a:r>
              <a:rPr lang="en">
                <a:solidFill>
                  <a:schemeClr val="dk1"/>
                </a:solidFill>
              </a:rPr>
              <a:t> to open Fall 2021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Campus tours</a:t>
            </a:r>
            <a:r>
              <a:rPr lang="en">
                <a:solidFill>
                  <a:schemeClr val="dk1"/>
                </a:solidFill>
              </a:rPr>
              <a:t> available over Zoom or in person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Contact us at </a:t>
            </a:r>
            <a:r>
              <a:rPr lang="en" u="sng">
                <a:solidFill>
                  <a:schemeClr val="hlink"/>
                </a:solidFill>
                <a:hlinkClick r:id="rId9"/>
              </a:rPr>
              <a:t>admissions@northern.edu</a:t>
            </a:r>
            <a:r>
              <a:rPr lang="en">
                <a:solidFill>
                  <a:schemeClr val="dk1"/>
                </a:solidFill>
              </a:rPr>
              <a:t> or 605-626-2544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02" name="Google Shape;402;p22"/>
          <p:cNvGrpSpPr/>
          <p:nvPr/>
        </p:nvGrpSpPr>
        <p:grpSpPr>
          <a:xfrm>
            <a:off x="680650" y="3735424"/>
            <a:ext cx="7782694" cy="1230208"/>
            <a:chOff x="3904" y="137754"/>
            <a:chExt cx="10376926" cy="4246491"/>
          </a:xfrm>
        </p:grpSpPr>
        <p:sp>
          <p:nvSpPr>
            <p:cNvPr id="403" name="Google Shape;403;p22"/>
            <p:cNvSpPr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390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Aid</a:t>
              </a: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90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 txBox="1"/>
            <p:nvPr/>
          </p:nvSpPr>
          <p:spPr>
            <a:xfrm>
              <a:off x="2680279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Scholarships</a:t>
              </a:r>
              <a:endParaRPr sz="11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2680271" y="771345"/>
              <a:ext cx="2347800" cy="36129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 txBox="1"/>
            <p:nvPr/>
          </p:nvSpPr>
          <p:spPr>
            <a:xfrm>
              <a:off x="5356654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Tuition</a:t>
              </a:r>
              <a:endParaRPr sz="11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5356654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solidFill>
              <a:schemeClr val="dk2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8033030" y="137754"/>
              <a:ext cx="2347800" cy="63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50" tIns="67050" rIns="117350" bIns="67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Placement/Job Info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8033030" y="771354"/>
              <a:ext cx="2347800" cy="3442200"/>
            </a:xfrm>
            <a:prstGeom prst="rect">
              <a:avLst/>
            </a:prstGeom>
            <a:solidFill>
              <a:srgbClr val="CDCFD3">
                <a:alpha val="89800"/>
              </a:srgbClr>
            </a:solidFill>
            <a:ln w="12700" cap="flat" cmpd="sng">
              <a:solidFill>
                <a:srgbClr val="CDCFD3">
                  <a:alpha val="898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" name="Google Shape;415;p22"/>
          <p:cNvSpPr txBox="1"/>
          <p:nvPr/>
        </p:nvSpPr>
        <p:spPr>
          <a:xfrm>
            <a:off x="708100" y="3999625"/>
            <a:ext cx="1696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Northern State FAFSA code: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333333"/>
                </a:solidFill>
                <a:highlight>
                  <a:srgbClr val="FFFFFF"/>
                </a:highlight>
              </a:rPr>
              <a:t>003466</a:t>
            </a:r>
            <a:r>
              <a:rPr lang="en" sz="190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en" sz="2100"/>
              <a:t> </a:t>
            </a:r>
            <a:endParaRPr sz="2100"/>
          </a:p>
        </p:txBody>
      </p:sp>
      <p:sp>
        <p:nvSpPr>
          <p:cNvPr id="416" name="Google Shape;416;p22"/>
          <p:cNvSpPr txBox="1"/>
          <p:nvPr/>
        </p:nvSpPr>
        <p:spPr>
          <a:xfrm>
            <a:off x="2717325" y="3915025"/>
            <a:ext cx="1696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WolfPact Scholarship starts with 3.25 GPA &amp;  20 ACT. 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10"/>
              </a:rPr>
              <a:t>Available Scholarships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17" name="Google Shape;417;p22"/>
          <p:cNvSpPr txBox="1"/>
          <p:nvPr/>
        </p:nvSpPr>
        <p:spPr>
          <a:xfrm>
            <a:off x="4726575" y="3915025"/>
            <a:ext cx="1696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Total </a:t>
            </a:r>
            <a:r>
              <a:rPr lang="en" sz="1200" u="sng">
                <a:solidFill>
                  <a:schemeClr val="hlink"/>
                </a:solidFill>
                <a:hlinkClick r:id="rId11"/>
              </a:rPr>
              <a:t>estimated costs</a:t>
            </a:r>
            <a:r>
              <a:rPr lang="en" sz="1200">
                <a:solidFill>
                  <a:schemeClr val="dk1"/>
                </a:solidFill>
              </a:rPr>
              <a:t> for SD residents including tuition, room, meal plan: $17,375</a:t>
            </a:r>
            <a:endParaRPr sz="1200"/>
          </a:p>
        </p:txBody>
      </p:sp>
      <p:sp>
        <p:nvSpPr>
          <p:cNvPr id="418" name="Google Shape;418;p22"/>
          <p:cNvSpPr txBox="1"/>
          <p:nvPr/>
        </p:nvSpPr>
        <p:spPr>
          <a:xfrm>
            <a:off x="6729000" y="3999625"/>
            <a:ext cx="169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96% Job placement &amp; </a:t>
            </a:r>
            <a:r>
              <a:rPr lang="en" u="sng">
                <a:solidFill>
                  <a:schemeClr val="hlink"/>
                </a:solidFill>
                <a:hlinkClick r:id="rId12"/>
              </a:rPr>
              <a:t>graduate reports</a:t>
            </a:r>
            <a:endParaRPr/>
          </a:p>
        </p:txBody>
      </p:sp>
      <p:sp>
        <p:nvSpPr>
          <p:cNvPr id="419" name="Google Shape;419;p22"/>
          <p:cNvSpPr txBox="1"/>
          <p:nvPr/>
        </p:nvSpPr>
        <p:spPr>
          <a:xfrm>
            <a:off x="9335200" y="266400"/>
            <a:ext cx="1298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Please adhere to slide forat but add school logo, and background of your choice 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B2BDC2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2580</Words>
  <Application>Microsoft Office PowerPoint</Application>
  <PresentationFormat>On-screen Show (16:9)</PresentationFormat>
  <Paragraphs>527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Cambria</vt:lpstr>
      <vt:lpstr>Calibri</vt:lpstr>
      <vt:lpstr>Droid Serif</vt:lpstr>
      <vt:lpstr>Proxima Nova</vt:lpstr>
      <vt:lpstr>Playfair Display</vt:lpstr>
      <vt:lpstr>Montserrat</vt:lpstr>
      <vt:lpstr>Arial</vt:lpstr>
      <vt:lpstr>Roboto</vt:lpstr>
      <vt:lpstr>Garamond</vt:lpstr>
      <vt:lpstr>Proxima Nova Extrabold</vt:lpstr>
      <vt:lpstr>Verdana</vt:lpstr>
      <vt:lpstr>Simple Light</vt:lpstr>
      <vt:lpstr>PowerPoint Presentation</vt:lpstr>
      <vt:lpstr>PowerPoint Presentation</vt:lpstr>
      <vt:lpstr>Application &amp; Admission Process </vt:lpstr>
      <vt:lpstr>PowerPoint Presentation</vt:lpstr>
      <vt:lpstr>PowerPoint Presentation</vt:lpstr>
      <vt:lpstr>Application Process </vt:lpstr>
      <vt:lpstr>                                      Application Process </vt:lpstr>
      <vt:lpstr>Application Process</vt:lpstr>
      <vt:lpstr>Application Process </vt:lpstr>
      <vt:lpstr>PowerPoint Presentation</vt:lpstr>
      <vt:lpstr> Application Process </vt:lpstr>
      <vt:lpstr>  Application Process </vt:lpstr>
      <vt:lpstr>                                      Application Process &amp; Admissions Information</vt:lpstr>
      <vt:lpstr>Application Process </vt:lpstr>
      <vt:lpstr>PowerPoint Presentation</vt:lpstr>
      <vt:lpstr>Application Process </vt:lpstr>
      <vt:lpstr>Application Process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Freidel, Tracy</dc:creator>
  <cp:lastModifiedBy>Freidel, Tracy</cp:lastModifiedBy>
  <cp:revision>1</cp:revision>
  <dcterms:modified xsi:type="dcterms:W3CDTF">2022-09-30T19:26:34Z</dcterms:modified>
</cp:coreProperties>
</file>