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84" r:id="rId2"/>
    <p:sldId id="285" r:id="rId3"/>
    <p:sldId id="290" r:id="rId4"/>
    <p:sldId id="280" r:id="rId5"/>
    <p:sldId id="257" r:id="rId6"/>
    <p:sldId id="296" r:id="rId7"/>
    <p:sldId id="260" r:id="rId8"/>
    <p:sldId id="281" r:id="rId9"/>
    <p:sldId id="279" r:id="rId10"/>
    <p:sldId id="299" r:id="rId11"/>
    <p:sldId id="274" r:id="rId12"/>
    <p:sldId id="297" r:id="rId13"/>
    <p:sldId id="293" r:id="rId14"/>
    <p:sldId id="288" r:id="rId15"/>
    <p:sldId id="291" r:id="rId16"/>
    <p:sldId id="289" r:id="rId17"/>
    <p:sldId id="261" r:id="rId18"/>
    <p:sldId id="301" r:id="rId19"/>
    <p:sldId id="295" r:id="rId20"/>
    <p:sldId id="298" r:id="rId21"/>
    <p:sldId id="286" r:id="rId22"/>
    <p:sldId id="300" r:id="rId23"/>
    <p:sldId id="287"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BDC"/>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4397B-B509-46FB-AB9E-BBAA1144B2DA}" v="2" dt="2022-02-15T22:13:09.654"/>
  </p1510:revLst>
</p1510:revInfo>
</file>

<file path=ppt/tableStyles.xml><?xml version="1.0" encoding="utf-8"?>
<a:tblStyleLst xmlns:a="http://schemas.openxmlformats.org/drawingml/2006/main" def="{A84A41E8-54AA-4D9B-8A35-5DF30DF6118E}">
  <a:tblStyle styleId="{A84A41E8-54AA-4D9B-8A35-5DF30DF6118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4660"/>
  </p:normalViewPr>
  <p:slideViewPr>
    <p:cSldViewPr snapToGrid="0">
      <p:cViewPr varScale="1">
        <p:scale>
          <a:sx n="92" d="100"/>
          <a:sy n="92" d="100"/>
        </p:scale>
        <p:origin x="1086" y="96"/>
      </p:cViewPr>
      <p:guideLst>
        <p:guide orient="horz" pos="1620"/>
        <p:guide pos="2880"/>
        <p:guide orient="horz"/>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441900" y="137104"/>
          <a:ext cx="1372500" cy="13725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734400" y="429604"/>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150" y="1937104"/>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Lorem ipsum dolor sit amet, consectetuer adipiscing elit. </a:t>
          </a:r>
        </a:p>
      </dsp:txBody>
      <dsp:txXfrm>
        <a:off x="3150" y="1937104"/>
        <a:ext cx="2250000" cy="720000"/>
      </dsp:txXfrm>
    </dsp:sp>
    <dsp:sp modelId="{BCD8CDD9-0C56-4401-ADB1-8B48DAB2C96F}">
      <dsp:nvSpPr>
        <dsp:cNvPr id="0" name=""/>
        <dsp:cNvSpPr/>
      </dsp:nvSpPr>
      <dsp:spPr>
        <a:xfrm>
          <a:off x="3085650" y="137104"/>
          <a:ext cx="1372500" cy="13725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3378150" y="429604"/>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646900" y="1937104"/>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Nunc viverra imperdiet enim. Fusce est. Vivamus a tellus.</a:t>
          </a:r>
        </a:p>
      </dsp:txBody>
      <dsp:txXfrm>
        <a:off x="2646900" y="1937104"/>
        <a:ext cx="2250000" cy="720000"/>
      </dsp:txXfrm>
    </dsp:sp>
    <dsp:sp modelId="{FF93E135-77D6-48A0-8871-9BC93D705D06}">
      <dsp:nvSpPr>
        <dsp:cNvPr id="0" name=""/>
        <dsp:cNvSpPr/>
      </dsp:nvSpPr>
      <dsp:spPr>
        <a:xfrm>
          <a:off x="5729400" y="137104"/>
          <a:ext cx="1372500" cy="13725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6021900" y="429604"/>
          <a:ext cx="787500" cy="787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5290650" y="1937104"/>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Pellentesque habitant morbi tristique senectus et netus.</a:t>
          </a:r>
        </a:p>
      </dsp:txBody>
      <dsp:txXfrm>
        <a:off x="5290650" y="1937104"/>
        <a:ext cx="225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784366b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784366b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Joci</a:t>
            </a:r>
            <a:endParaRPr dirty="0"/>
          </a:p>
        </p:txBody>
      </p:sp>
    </p:spTree>
    <p:extLst>
      <p:ext uri="{BB962C8B-B14F-4D97-AF65-F5344CB8AC3E}">
        <p14:creationId xmlns:p14="http://schemas.microsoft.com/office/powerpoint/2010/main" val="395130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Tyler</a:t>
            </a:r>
          </a:p>
        </p:txBody>
      </p:sp>
    </p:spTree>
    <p:extLst>
      <p:ext uri="{BB962C8B-B14F-4D97-AF65-F5344CB8AC3E}">
        <p14:creationId xmlns:p14="http://schemas.microsoft.com/office/powerpoint/2010/main" val="374064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29532b505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29532b505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(Matt) Information on the RCAS academies and the freshman academy can be found in your guidebook.  On your course selection sheet, we have already marked Freshman Seminar and </a:t>
            </a:r>
            <a:r>
              <a:rPr lang="en-US" dirty="0" err="1"/>
              <a:t>GRADtime</a:t>
            </a:r>
            <a:r>
              <a:rPr lang="en-US" dirty="0"/>
              <a:t> under the RCAS Academies heading.  In grade 10, you will have an opportunity to continue your learning experience by taking an introductory Academy course.  This process will continue through grade 10 - 12.</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Courtney</a:t>
            </a:r>
          </a:p>
        </p:txBody>
      </p:sp>
    </p:spTree>
    <p:extLst>
      <p:ext uri="{BB962C8B-B14F-4D97-AF65-F5344CB8AC3E}">
        <p14:creationId xmlns:p14="http://schemas.microsoft.com/office/powerpoint/2010/main" val="70838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Courtney</a:t>
            </a:r>
          </a:p>
        </p:txBody>
      </p:sp>
    </p:spTree>
    <p:extLst>
      <p:ext uri="{BB962C8B-B14F-4D97-AF65-F5344CB8AC3E}">
        <p14:creationId xmlns:p14="http://schemas.microsoft.com/office/powerpoint/2010/main" val="310609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Courtney</a:t>
            </a:r>
          </a:p>
        </p:txBody>
      </p:sp>
    </p:spTree>
    <p:extLst>
      <p:ext uri="{BB962C8B-B14F-4D97-AF65-F5344CB8AC3E}">
        <p14:creationId xmlns:p14="http://schemas.microsoft.com/office/powerpoint/2010/main" val="3031074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Courtney</a:t>
            </a:r>
          </a:p>
        </p:txBody>
      </p:sp>
    </p:spTree>
    <p:extLst>
      <p:ext uri="{BB962C8B-B14F-4D97-AF65-F5344CB8AC3E}">
        <p14:creationId xmlns:p14="http://schemas.microsoft.com/office/powerpoint/2010/main" val="2894376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Courtney</a:t>
            </a:r>
          </a:p>
        </p:txBody>
      </p:sp>
    </p:spTree>
    <p:extLst>
      <p:ext uri="{BB962C8B-B14F-4D97-AF65-F5344CB8AC3E}">
        <p14:creationId xmlns:p14="http://schemas.microsoft.com/office/powerpoint/2010/main" val="1166020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Courtney</a:t>
            </a:r>
          </a:p>
        </p:txBody>
      </p:sp>
    </p:spTree>
    <p:extLst>
      <p:ext uri="{BB962C8B-B14F-4D97-AF65-F5344CB8AC3E}">
        <p14:creationId xmlns:p14="http://schemas.microsoft.com/office/powerpoint/2010/main" val="2561056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Courtney</a:t>
            </a:r>
            <a:endParaRPr lang="en-US" dirty="0"/>
          </a:p>
        </p:txBody>
      </p:sp>
    </p:spTree>
    <p:extLst>
      <p:ext uri="{BB962C8B-B14F-4D97-AF65-F5344CB8AC3E}">
        <p14:creationId xmlns:p14="http://schemas.microsoft.com/office/powerpoint/2010/main" val="3508751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(Julie) All resources available online</a:t>
            </a:r>
          </a:p>
        </p:txBody>
      </p:sp>
    </p:spTree>
    <p:extLst>
      <p:ext uri="{BB962C8B-B14F-4D97-AF65-F5344CB8AC3E}">
        <p14:creationId xmlns:p14="http://schemas.microsoft.com/office/powerpoint/2010/main" val="263467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Joci</a:t>
            </a:r>
            <a:endParaRPr lang="en-US" dirty="0"/>
          </a:p>
        </p:txBody>
      </p:sp>
    </p:spTree>
    <p:extLst>
      <p:ext uri="{BB962C8B-B14F-4D97-AF65-F5344CB8AC3E}">
        <p14:creationId xmlns:p14="http://schemas.microsoft.com/office/powerpoint/2010/main" val="2547409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Julie</a:t>
            </a:r>
          </a:p>
        </p:txBody>
      </p:sp>
    </p:spTree>
    <p:extLst>
      <p:ext uri="{BB962C8B-B14F-4D97-AF65-F5344CB8AC3E}">
        <p14:creationId xmlns:p14="http://schemas.microsoft.com/office/powerpoint/2010/main" val="3179513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Julie</a:t>
            </a:r>
          </a:p>
        </p:txBody>
      </p:sp>
    </p:spTree>
    <p:extLst>
      <p:ext uri="{BB962C8B-B14F-4D97-AF65-F5344CB8AC3E}">
        <p14:creationId xmlns:p14="http://schemas.microsoft.com/office/powerpoint/2010/main" val="618404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Jared</a:t>
            </a:r>
          </a:p>
        </p:txBody>
      </p:sp>
    </p:spTree>
    <p:extLst>
      <p:ext uri="{BB962C8B-B14F-4D97-AF65-F5344CB8AC3E}">
        <p14:creationId xmlns:p14="http://schemas.microsoft.com/office/powerpoint/2010/main" val="3125160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Jared – Release for the Department Showcase and PIZZA! 2</a:t>
            </a:r>
            <a:r>
              <a:rPr lang="en-US" baseline="30000" dirty="0"/>
              <a:t>nd</a:t>
            </a:r>
            <a:r>
              <a:rPr lang="en-US" dirty="0"/>
              <a:t> floor Link</a:t>
            </a:r>
          </a:p>
        </p:txBody>
      </p:sp>
    </p:spTree>
    <p:extLst>
      <p:ext uri="{BB962C8B-B14F-4D97-AF65-F5344CB8AC3E}">
        <p14:creationId xmlns:p14="http://schemas.microsoft.com/office/powerpoint/2010/main" val="80796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Joci</a:t>
            </a:r>
            <a:endParaRPr lang="en-US" dirty="0"/>
          </a:p>
        </p:txBody>
      </p:sp>
    </p:spTree>
    <p:extLst>
      <p:ext uri="{BB962C8B-B14F-4D97-AF65-F5344CB8AC3E}">
        <p14:creationId xmlns:p14="http://schemas.microsoft.com/office/powerpoint/2010/main" val="62872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a7ca1c4110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a7ca1c4110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Tyler</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29532b505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29532b50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(Tyler) The Freshman Academy Course Guidebook is located on the Rapid City Area Schools Website.  The information in the course guidebook will help you select courses, as well college, career and life readiness opportunities that best meet your needs.  The guidebook includes graduation requirements, a 4-year course planner, information on college admissions, as well as information on the RCAS academies.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Tyler</a:t>
            </a:r>
          </a:p>
        </p:txBody>
      </p:sp>
    </p:spTree>
    <p:extLst>
      <p:ext uri="{BB962C8B-B14F-4D97-AF65-F5344CB8AC3E}">
        <p14:creationId xmlns:p14="http://schemas.microsoft.com/office/powerpoint/2010/main" val="280460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29532b50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29532b50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(Tyler) The following graphic provides a breakdown of the graduation requirements.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a7ca1c4110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7ca1c4110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(Tyler) As a part of the registration process, you will complete a course selection sheet.   During the presentation, we will guide you in selecting courses.  After you have an opportunity to discuss your course selection with your guardians, you will turn in the completed sheet to your teacher.</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a7ca1c4110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a7ca1c4110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(Tyler) To assist in your course selection, take time to review the course guidebook.  Also, consider your academic strengths and weaknesses, as well as your involvement in activities in and out of school.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8133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gradFill flip="none" rotWithShape="1">
          <a:gsLst>
            <a:gs pos="0">
              <a:schemeClr val="tx1">
                <a:lumMod val="75000"/>
              </a:schemeClr>
            </a:gs>
            <a:gs pos="100000">
              <a:srgbClr val="203E13"/>
            </a:gs>
          </a:gsLst>
          <a:lin ang="5400012"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vimeo.com/1059570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www.pngall.com/school-png/download/22801"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www.youtube.com/watch?v=8pdlZ9KWv3Q" TargetMode="External"/><Relationship Id="rId4" Type="http://schemas.openxmlformats.org/officeDocument/2006/relationships/diagramLayout" Target="../diagrams/layout1.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pixabay.com/en/child-series-kindergarten-figure-1096177/"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hyperlink" Target="https://creativecommons.org/licenses/by-nc-sa/3.0/"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www.flickr.com/photos/aukirk/8484660858/" TargetMode="External"/><Relationship Id="rId5" Type="http://schemas.openxmlformats.org/officeDocument/2006/relationships/image" Target="../media/image32.jpg"/><Relationship Id="rId4" Type="http://schemas.openxmlformats.org/officeDocument/2006/relationships/hyperlink" Target="http://www.namanb.com/2009/06/samsung-r522-laptop-review.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23.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www.janegoodwin.net/2014/08/13/school-in-august/school2/"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9.jpg"/><Relationship Id="rId7" Type="http://schemas.openxmlformats.org/officeDocument/2006/relationships/hyperlink" Target="http://cellularscale.blogspot.com/2012/02/neurons-are-like-footballs-special.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jpg"/><Relationship Id="rId11" Type="http://schemas.openxmlformats.org/officeDocument/2006/relationships/hyperlink" Target="https://www.pngall.com/golf-png/download/27631" TargetMode="External"/><Relationship Id="rId5" Type="http://schemas.openxmlformats.org/officeDocument/2006/relationships/hyperlink" Target="https://creativecommons.org/licenses/by/3.0/" TargetMode="External"/><Relationship Id="rId10" Type="http://schemas.openxmlformats.org/officeDocument/2006/relationships/image" Target="../media/image12.png"/><Relationship Id="rId4" Type="http://schemas.openxmlformats.org/officeDocument/2006/relationships/hyperlink" Target="https://freephotoshop.org/2011/01/apple-and-books-free-picture/" TargetMode="External"/><Relationship Id="rId9" Type="http://schemas.openxmlformats.org/officeDocument/2006/relationships/hyperlink" Target="http://publicdomainpictures.net/view-image.php?image=70135&amp;picture=2&amp;jazyk=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3"/>
          <p:cNvSpPr txBox="1"/>
          <p:nvPr/>
        </p:nvSpPr>
        <p:spPr>
          <a:xfrm>
            <a:off x="47065" y="64603"/>
            <a:ext cx="9096935" cy="323723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FFFFF"/>
                </a:solidFill>
                <a:latin typeface="Roboto"/>
                <a:ea typeface="Roboto"/>
                <a:cs typeface="Roboto"/>
                <a:sym typeface="Roboto"/>
              </a:rPr>
              <a:t>Stevens High School</a:t>
            </a:r>
          </a:p>
          <a:p>
            <a:pPr marL="0" lvl="0" indent="0" algn="ctr" rtl="0">
              <a:spcBef>
                <a:spcPts val="0"/>
              </a:spcBef>
              <a:spcAft>
                <a:spcPts val="0"/>
              </a:spcAft>
              <a:buNone/>
            </a:pPr>
            <a:r>
              <a:rPr lang="en-US" sz="3600" dirty="0">
                <a:solidFill>
                  <a:srgbClr val="FFFFFF"/>
                </a:solidFill>
                <a:latin typeface="Roboto"/>
                <a:ea typeface="Roboto"/>
                <a:cs typeface="Roboto"/>
                <a:sym typeface="Roboto"/>
              </a:rPr>
              <a:t>Home of the Raiders</a:t>
            </a:r>
          </a:p>
          <a:p>
            <a:pPr marL="0" lvl="0" indent="0" algn="ctr" rtl="0">
              <a:spcBef>
                <a:spcPts val="0"/>
              </a:spcBef>
              <a:spcAft>
                <a:spcPts val="0"/>
              </a:spcAft>
              <a:buNone/>
            </a:pPr>
            <a:endParaRPr lang="en-US" sz="5600" dirty="0">
              <a:solidFill>
                <a:srgbClr val="FFFFFF"/>
              </a:solidFill>
              <a:latin typeface="Roboto"/>
              <a:ea typeface="Roboto"/>
              <a:cs typeface="Roboto"/>
              <a:sym typeface="Roboto"/>
            </a:endParaRPr>
          </a:p>
          <a:p>
            <a:pPr marL="0" lvl="0" indent="0" algn="ctr" rtl="0">
              <a:spcBef>
                <a:spcPts val="0"/>
              </a:spcBef>
              <a:spcAft>
                <a:spcPts val="0"/>
              </a:spcAft>
              <a:buNone/>
            </a:pPr>
            <a:endParaRPr sz="4100" dirty="0">
              <a:solidFill>
                <a:srgbClr val="FFFFFF"/>
              </a:solidFill>
              <a:latin typeface="Roboto"/>
              <a:ea typeface="Roboto"/>
              <a:cs typeface="Roboto"/>
              <a:sym typeface="Roboto"/>
            </a:endParaRPr>
          </a:p>
        </p:txBody>
      </p:sp>
      <p:sp>
        <p:nvSpPr>
          <p:cNvPr id="6" name="Text Placeholder 5">
            <a:extLst>
              <a:ext uri="{FF2B5EF4-FFF2-40B4-BE49-F238E27FC236}">
                <a16:creationId xmlns:a16="http://schemas.microsoft.com/office/drawing/2014/main" id="{F9768F40-1D9C-4B27-B6FF-621C520C3E33}"/>
              </a:ext>
            </a:extLst>
          </p:cNvPr>
          <p:cNvSpPr>
            <a:spLocks noGrp="1"/>
          </p:cNvSpPr>
          <p:nvPr>
            <p:ph type="body" idx="1"/>
          </p:nvPr>
        </p:nvSpPr>
        <p:spPr>
          <a:xfrm>
            <a:off x="582736" y="2473257"/>
            <a:ext cx="8222100" cy="1574308"/>
          </a:xfrm>
        </p:spPr>
        <p:txBody>
          <a:bodyPr/>
          <a:lstStyle/>
          <a:p>
            <a:pPr marL="114300" indent="0" algn="ctr">
              <a:buNone/>
            </a:pPr>
            <a:r>
              <a:rPr lang="en-US" sz="4800" b="1" dirty="0">
                <a:solidFill>
                  <a:schemeClr val="bg2"/>
                </a:solidFill>
              </a:rPr>
              <a:t>Class of 2026</a:t>
            </a:r>
            <a:endParaRPr lang="en-US" sz="3600" b="1" dirty="0">
              <a:solidFill>
                <a:schemeClr val="bg2"/>
              </a:solidFill>
            </a:endParaRPr>
          </a:p>
          <a:p>
            <a:pPr marL="114300" indent="0" algn="ctr">
              <a:buNone/>
            </a:pPr>
            <a:r>
              <a:rPr lang="en-US" sz="3600" b="1" dirty="0">
                <a:solidFill>
                  <a:schemeClr val="bg2"/>
                </a:solidFill>
              </a:rPr>
              <a:t>8</a:t>
            </a:r>
            <a:r>
              <a:rPr lang="en-US" sz="3600" b="1" baseline="30000" dirty="0">
                <a:solidFill>
                  <a:schemeClr val="bg2"/>
                </a:solidFill>
              </a:rPr>
              <a:t>th</a:t>
            </a:r>
            <a:r>
              <a:rPr lang="en-US" sz="3600" b="1" dirty="0">
                <a:solidFill>
                  <a:schemeClr val="bg2"/>
                </a:solidFill>
              </a:rPr>
              <a:t> Grade Information Night</a:t>
            </a:r>
            <a:endParaRPr lang="en-US" sz="4800" b="1" dirty="0">
              <a:solidFill>
                <a:schemeClr val="bg2"/>
              </a:solidFill>
            </a:endParaRPr>
          </a:p>
        </p:txBody>
      </p:sp>
      <p:pic>
        <p:nvPicPr>
          <p:cNvPr id="10" name="Picture 9">
            <a:extLst>
              <a:ext uri="{FF2B5EF4-FFF2-40B4-BE49-F238E27FC236}">
                <a16:creationId xmlns:a16="http://schemas.microsoft.com/office/drawing/2014/main" id="{206220BE-D11E-4588-A28B-0566B38F8BBA}"/>
              </a:ext>
            </a:extLst>
          </p:cNvPr>
          <p:cNvPicPr/>
          <p:nvPr/>
        </p:nvPicPr>
        <p:blipFill rotWithShape="1">
          <a:blip r:embed="rId3" cstate="print">
            <a:extLst>
              <a:ext uri="{28A0092B-C50C-407E-A947-70E740481C1C}">
                <a14:useLocalDpi xmlns:a14="http://schemas.microsoft.com/office/drawing/2010/main" val="0"/>
              </a:ext>
            </a:extLst>
          </a:blip>
          <a:srcRect r="59725" b="89551"/>
          <a:stretch/>
        </p:blipFill>
        <p:spPr bwMode="auto">
          <a:xfrm>
            <a:off x="3552732" y="4241256"/>
            <a:ext cx="2085599" cy="656975"/>
          </a:xfrm>
          <a:prstGeom prst="rect">
            <a:avLst/>
          </a:prstGeom>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3B5EF239-64A0-476A-927A-34B961A97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4017" y="1763708"/>
            <a:ext cx="810491" cy="810491"/>
          </a:xfrm>
          <a:prstGeom prst="rect">
            <a:avLst/>
          </a:prstGeom>
          <a:solidFill>
            <a:schemeClr val="tx1">
              <a:lumMod val="75000"/>
            </a:schemeClr>
          </a:solidFill>
        </p:spPr>
      </p:pic>
    </p:spTree>
    <p:extLst>
      <p:ext uri="{BB962C8B-B14F-4D97-AF65-F5344CB8AC3E}">
        <p14:creationId xmlns:p14="http://schemas.microsoft.com/office/powerpoint/2010/main" val="374781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chemeClr val="tx1">
                <a:lumMod val="75000"/>
              </a:schemeClr>
            </a:gs>
            <a:gs pos="97000">
              <a:srgbClr val="203E13"/>
            </a:gs>
          </a:gsLst>
          <a:lin ang="5400012" scaled="0"/>
          <a:tileRect/>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3938B8-0CD8-4BDE-9B94-27502E29B06E}"/>
              </a:ext>
            </a:extLst>
          </p:cNvPr>
          <p:cNvSpPr>
            <a:spLocks noGrp="1"/>
          </p:cNvSpPr>
          <p:nvPr>
            <p:ph type="body" idx="1"/>
          </p:nvPr>
        </p:nvSpPr>
        <p:spPr/>
        <p:txBody>
          <a:bodyPr/>
          <a:lstStyle/>
          <a:p>
            <a:r>
              <a:rPr lang="en-US" sz="3200" dirty="0"/>
              <a:t>Course Selection continued</a:t>
            </a:r>
          </a:p>
        </p:txBody>
      </p:sp>
      <p:sp>
        <p:nvSpPr>
          <p:cNvPr id="5" name="Title 4">
            <a:extLst>
              <a:ext uri="{FF2B5EF4-FFF2-40B4-BE49-F238E27FC236}">
                <a16:creationId xmlns:a16="http://schemas.microsoft.com/office/drawing/2014/main" id="{C46CD1BE-024B-4A39-A125-9889F290B130}"/>
              </a:ext>
            </a:extLst>
          </p:cNvPr>
          <p:cNvSpPr>
            <a:spLocks noGrp="1"/>
          </p:cNvSpPr>
          <p:nvPr>
            <p:ph type="title" idx="4294967295"/>
          </p:nvPr>
        </p:nvSpPr>
        <p:spPr>
          <a:xfrm>
            <a:off x="0" y="15875"/>
            <a:ext cx="8826500" cy="603250"/>
          </a:xfrm>
        </p:spPr>
        <p:txBody>
          <a:bodyPr/>
          <a:lstStyle/>
          <a:p>
            <a:pPr algn="ctr"/>
            <a:r>
              <a:rPr lang="en-US" sz="3200" dirty="0"/>
              <a:t>Course Selection continued </a:t>
            </a:r>
          </a:p>
        </p:txBody>
      </p:sp>
      <p:sp>
        <p:nvSpPr>
          <p:cNvPr id="8" name="TextBox 7">
            <a:extLst>
              <a:ext uri="{FF2B5EF4-FFF2-40B4-BE49-F238E27FC236}">
                <a16:creationId xmlns:a16="http://schemas.microsoft.com/office/drawing/2014/main" id="{27BF1432-578E-4771-B238-F34A7D13C127}"/>
              </a:ext>
            </a:extLst>
          </p:cNvPr>
          <p:cNvSpPr txBox="1"/>
          <p:nvPr/>
        </p:nvSpPr>
        <p:spPr>
          <a:xfrm>
            <a:off x="737665" y="1155978"/>
            <a:ext cx="6800369" cy="2831544"/>
          </a:xfrm>
          <a:prstGeom prst="rect">
            <a:avLst/>
          </a:prstGeom>
          <a:noFill/>
        </p:spPr>
        <p:txBody>
          <a:bodyPr wrap="square">
            <a:spAutoFit/>
          </a:bodyPr>
          <a:lstStyle/>
          <a:p>
            <a:r>
              <a:rPr lang="en-US" sz="3000" dirty="0">
                <a:solidFill>
                  <a:schemeClr val="bg2"/>
                </a:solidFill>
              </a:rPr>
              <a:t>Staffing based on course selection</a:t>
            </a:r>
          </a:p>
          <a:p>
            <a:pPr marL="342900" lvl="6" indent="-342900">
              <a:buFont typeface="Arial" panose="020B0604020202020204" pitchFamily="34" charset="0"/>
              <a:buChar char="•"/>
            </a:pPr>
            <a:r>
              <a:rPr lang="en-US" sz="2600" dirty="0">
                <a:solidFill>
                  <a:schemeClr val="bg2"/>
                </a:solidFill>
              </a:rPr>
              <a:t>No changes made after March 11</a:t>
            </a:r>
          </a:p>
          <a:p>
            <a:pPr marL="596900" lvl="1" indent="0">
              <a:spcBef>
                <a:spcPts val="0"/>
              </a:spcBef>
              <a:buNone/>
            </a:pPr>
            <a:endParaRPr lang="en-US" dirty="0">
              <a:solidFill>
                <a:schemeClr val="bg2"/>
              </a:solidFill>
            </a:endParaRPr>
          </a:p>
          <a:p>
            <a:r>
              <a:rPr lang="en-US" sz="3000" dirty="0">
                <a:solidFill>
                  <a:schemeClr val="bg2"/>
                </a:solidFill>
              </a:rPr>
              <a:t>Class Cancellations</a:t>
            </a:r>
          </a:p>
          <a:p>
            <a:pPr marL="342900" lvl="1" indent="-342900">
              <a:spcBef>
                <a:spcPts val="0"/>
              </a:spcBef>
              <a:buFont typeface="Arial" panose="020B0604020202020204" pitchFamily="34" charset="0"/>
              <a:buChar char="•"/>
            </a:pPr>
            <a:r>
              <a:rPr lang="en-US" sz="2600" dirty="0">
                <a:solidFill>
                  <a:schemeClr val="bg2"/>
                </a:solidFill>
              </a:rPr>
              <a:t>Low Enrollment</a:t>
            </a:r>
          </a:p>
          <a:p>
            <a:pPr marL="342900" lvl="1" indent="-342900">
              <a:spcBef>
                <a:spcPts val="0"/>
              </a:spcBef>
              <a:buFont typeface="Arial" panose="020B0604020202020204" pitchFamily="34" charset="0"/>
              <a:buChar char="•"/>
            </a:pPr>
            <a:r>
              <a:rPr lang="en-US" sz="2600" dirty="0">
                <a:solidFill>
                  <a:schemeClr val="bg2"/>
                </a:solidFill>
              </a:rPr>
              <a:t>Registration Exceeds Class Capacity</a:t>
            </a:r>
          </a:p>
          <a:p>
            <a:pPr marL="342900" lvl="1" indent="-342900">
              <a:spcBef>
                <a:spcPts val="0"/>
              </a:spcBef>
              <a:buFont typeface="Arial" panose="020B0604020202020204" pitchFamily="34" charset="0"/>
              <a:buChar char="•"/>
            </a:pPr>
            <a:r>
              <a:rPr lang="en-US" sz="2600" dirty="0">
                <a:solidFill>
                  <a:schemeClr val="bg2"/>
                </a:solidFill>
              </a:rPr>
              <a:t>Program Cuts</a:t>
            </a:r>
          </a:p>
        </p:txBody>
      </p:sp>
      <p:pic>
        <p:nvPicPr>
          <p:cNvPr id="9" name="Picture 8" descr="Logo&#10;&#10;Description automatically generated">
            <a:extLst>
              <a:ext uri="{FF2B5EF4-FFF2-40B4-BE49-F238E27FC236}">
                <a16:creationId xmlns:a16="http://schemas.microsoft.com/office/drawing/2014/main" id="{C747FBBA-2BEB-4C33-BB01-9102A4A0B9E7}"/>
              </a:ext>
            </a:extLst>
          </p:cNvPr>
          <p:cNvPicPr>
            <a:picLocks noChangeAspect="1"/>
          </p:cNvPicPr>
          <p:nvPr/>
        </p:nvPicPr>
        <p:blipFill>
          <a:blip r:embed="rId3"/>
          <a:stretch>
            <a:fillRect/>
          </a:stretch>
        </p:blipFill>
        <p:spPr>
          <a:xfrm>
            <a:off x="4137850" y="-54470"/>
            <a:ext cx="910279" cy="910279"/>
          </a:xfrm>
          <a:prstGeom prst="rect">
            <a:avLst/>
          </a:prstGeom>
        </p:spPr>
      </p:pic>
    </p:spTree>
    <p:extLst>
      <p:ext uri="{BB962C8B-B14F-4D97-AF65-F5344CB8AC3E}">
        <p14:creationId xmlns:p14="http://schemas.microsoft.com/office/powerpoint/2010/main" val="132832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RCAS Academies</a:t>
            </a:r>
            <a:endParaRPr sz="3600"/>
          </a:p>
          <a:p>
            <a:pPr marL="0" lvl="0" indent="0" algn="l" rtl="0">
              <a:spcBef>
                <a:spcPts val="0"/>
              </a:spcBef>
              <a:spcAft>
                <a:spcPts val="0"/>
              </a:spcAft>
              <a:buNone/>
            </a:pPr>
            <a:r>
              <a:rPr lang="en" sz="3600"/>
              <a:t>(3.5 credits required)</a:t>
            </a:r>
            <a:endParaRPr sz="3600"/>
          </a:p>
        </p:txBody>
      </p:sp>
      <p:sp>
        <p:nvSpPr>
          <p:cNvPr id="198" name="Google Shape;198;p31"/>
          <p:cNvSpPr txBox="1"/>
          <p:nvPr/>
        </p:nvSpPr>
        <p:spPr>
          <a:xfrm>
            <a:off x="13971450" y="1370625"/>
            <a:ext cx="7341300" cy="64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199" name="Google Shape;199;p31"/>
          <p:cNvSpPr txBox="1">
            <a:spLocks noGrp="1"/>
          </p:cNvSpPr>
          <p:nvPr>
            <p:ph type="body" idx="1"/>
          </p:nvPr>
        </p:nvSpPr>
        <p:spPr>
          <a:xfrm>
            <a:off x="4303029" y="1570415"/>
            <a:ext cx="4705500" cy="124371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100" dirty="0">
                <a:solidFill>
                  <a:srgbClr val="434343"/>
                </a:solidFill>
              </a:rPr>
              <a:t>Your RCAS Academies requirements will be met through </a:t>
            </a:r>
            <a:r>
              <a:rPr lang="en" sz="2100" dirty="0">
                <a:solidFill>
                  <a:srgbClr val="FFFFFF"/>
                </a:solidFill>
              </a:rPr>
              <a:t>__________ </a:t>
            </a:r>
            <a:r>
              <a:rPr lang="en" sz="2100" dirty="0">
                <a:solidFill>
                  <a:srgbClr val="434343"/>
                </a:solidFill>
              </a:rPr>
              <a:t>and your academy/pathway courses.</a:t>
            </a:r>
            <a:endParaRPr sz="2100" dirty="0">
              <a:solidFill>
                <a:srgbClr val="434343"/>
              </a:solidFill>
            </a:endParaRPr>
          </a:p>
        </p:txBody>
      </p:sp>
      <p:graphicFrame>
        <p:nvGraphicFramePr>
          <p:cNvPr id="200" name="Google Shape;200;p31"/>
          <p:cNvGraphicFramePr/>
          <p:nvPr/>
        </p:nvGraphicFramePr>
        <p:xfrm>
          <a:off x="102908" y="1768828"/>
          <a:ext cx="3942700" cy="1280120"/>
        </p:xfrm>
        <a:graphic>
          <a:graphicData uri="http://schemas.openxmlformats.org/drawingml/2006/table">
            <a:tbl>
              <a:tblPr>
                <a:noFill/>
                <a:tableStyleId>{A84A41E8-54AA-4D9B-8A35-5DF30DF6118E}</a:tableStyleId>
              </a:tblPr>
              <a:tblGrid>
                <a:gridCol w="1971350">
                  <a:extLst>
                    <a:ext uri="{9D8B030D-6E8A-4147-A177-3AD203B41FA5}">
                      <a16:colId xmlns:a16="http://schemas.microsoft.com/office/drawing/2014/main" val="20000"/>
                    </a:ext>
                  </a:extLst>
                </a:gridCol>
                <a:gridCol w="1971350">
                  <a:extLst>
                    <a:ext uri="{9D8B030D-6E8A-4147-A177-3AD203B41FA5}">
                      <a16:colId xmlns:a16="http://schemas.microsoft.com/office/drawing/2014/main" val="20001"/>
                    </a:ext>
                  </a:extLst>
                </a:gridCol>
              </a:tblGrid>
              <a:tr h="285750">
                <a:tc gridSpan="2">
                  <a:txBody>
                    <a:bodyPr/>
                    <a:lstStyle/>
                    <a:p>
                      <a:pPr marL="0" lvl="0" indent="0" algn="ctr" rtl="0">
                        <a:spcBef>
                          <a:spcPts val="0"/>
                        </a:spcBef>
                        <a:spcAft>
                          <a:spcPts val="0"/>
                        </a:spcAft>
                        <a:buNone/>
                      </a:pPr>
                      <a:r>
                        <a:rPr lang="en" sz="1200">
                          <a:latin typeface="Impact"/>
                          <a:ea typeface="Impact"/>
                          <a:cs typeface="Impact"/>
                          <a:sym typeface="Impact"/>
                        </a:rPr>
                        <a:t>Required Classes</a:t>
                      </a:r>
                      <a:endParaRPr sz="1200">
                        <a:latin typeface="Impact"/>
                        <a:ea typeface="Impact"/>
                        <a:cs typeface="Impact"/>
                        <a:sym typeface="Impact"/>
                      </a:endParaRPr>
                    </a:p>
                  </a:txBody>
                  <a:tcPr marL="91425" marR="91425" marT="68575" marB="68575">
                    <a:solidFill>
                      <a:schemeClr val="accent2"/>
                    </a:solidFill>
                  </a:tcPr>
                </a:tc>
                <a:tc hMerge="1">
                  <a:txBody>
                    <a:bodyPr/>
                    <a:lstStyle/>
                    <a:p>
                      <a:endParaRPr lang="en-US"/>
                    </a:p>
                  </a:txBody>
                  <a:tcPr/>
                </a:tc>
                <a:extLst>
                  <a:ext uri="{0D108BD9-81ED-4DB2-BD59-A6C34878D82A}">
                    <a16:rowId xmlns:a16="http://schemas.microsoft.com/office/drawing/2014/main" val="10000"/>
                  </a:ext>
                </a:extLst>
              </a:tr>
              <a:tr h="285750">
                <a:tc>
                  <a:txBody>
                    <a:bodyPr/>
                    <a:lstStyle/>
                    <a:p>
                      <a:pPr marL="0" lvl="0" indent="0" algn="l" rtl="0">
                        <a:spcBef>
                          <a:spcPts val="0"/>
                        </a:spcBef>
                        <a:spcAft>
                          <a:spcPts val="0"/>
                        </a:spcAft>
                        <a:buNone/>
                      </a:pPr>
                      <a:r>
                        <a:rPr lang="en" sz="1200"/>
                        <a:t>Freshman Seminar</a:t>
                      </a:r>
                      <a:endParaRPr sz="1200"/>
                    </a:p>
                  </a:txBody>
                  <a:tcPr marL="91425" marR="91425" marT="68575" marB="68575">
                    <a:solidFill>
                      <a:srgbClr val="D9EAD3"/>
                    </a:solidFill>
                  </a:tcPr>
                </a:tc>
                <a:tc>
                  <a:txBody>
                    <a:bodyPr/>
                    <a:lstStyle/>
                    <a:p>
                      <a:pPr marL="0" lvl="0" indent="0" algn="l" rtl="0">
                        <a:spcBef>
                          <a:spcPts val="0"/>
                        </a:spcBef>
                        <a:spcAft>
                          <a:spcPts val="0"/>
                        </a:spcAft>
                        <a:buNone/>
                      </a:pPr>
                      <a:r>
                        <a:rPr lang="en" sz="1200"/>
                        <a:t>0.5 credit</a:t>
                      </a:r>
                      <a:endParaRPr sz="1200"/>
                    </a:p>
                  </a:txBody>
                  <a:tcPr marL="91425" marR="91425" marT="68575" marB="68575">
                    <a:solidFill>
                      <a:srgbClr val="D9EAD3"/>
                    </a:solidFill>
                  </a:tcPr>
                </a:tc>
                <a:extLst>
                  <a:ext uri="{0D108BD9-81ED-4DB2-BD59-A6C34878D82A}">
                    <a16:rowId xmlns:a16="http://schemas.microsoft.com/office/drawing/2014/main" val="10001"/>
                  </a:ext>
                </a:extLst>
              </a:tr>
              <a:tr h="285750">
                <a:tc>
                  <a:txBody>
                    <a:bodyPr/>
                    <a:lstStyle/>
                    <a:p>
                      <a:pPr marL="0" lvl="0" indent="0" algn="l" rtl="0">
                        <a:spcBef>
                          <a:spcPts val="0"/>
                        </a:spcBef>
                        <a:spcAft>
                          <a:spcPts val="0"/>
                        </a:spcAft>
                        <a:buNone/>
                      </a:pPr>
                      <a:r>
                        <a:rPr lang="en" sz="1200"/>
                        <a:t>Academy Credits</a:t>
                      </a:r>
                      <a:endParaRPr sz="1200"/>
                    </a:p>
                  </a:txBody>
                  <a:tcPr marL="91425" marR="91425" marT="68575" marB="68575">
                    <a:solidFill>
                      <a:srgbClr val="D0E0E3"/>
                    </a:solidFill>
                  </a:tcPr>
                </a:tc>
                <a:tc>
                  <a:txBody>
                    <a:bodyPr/>
                    <a:lstStyle/>
                    <a:p>
                      <a:pPr marL="0" lvl="0" indent="0" algn="l" rtl="0">
                        <a:spcBef>
                          <a:spcPts val="0"/>
                        </a:spcBef>
                        <a:spcAft>
                          <a:spcPts val="0"/>
                        </a:spcAft>
                        <a:buNone/>
                      </a:pPr>
                      <a:r>
                        <a:rPr lang="en" sz="1200"/>
                        <a:t>2 credits</a:t>
                      </a:r>
                      <a:endParaRPr sz="1200"/>
                    </a:p>
                  </a:txBody>
                  <a:tcPr marL="91425" marR="91425" marT="68575" marB="68575">
                    <a:solidFill>
                      <a:srgbClr val="D0E0E3"/>
                    </a:solidFill>
                  </a:tcPr>
                </a:tc>
                <a:extLst>
                  <a:ext uri="{0D108BD9-81ED-4DB2-BD59-A6C34878D82A}">
                    <a16:rowId xmlns:a16="http://schemas.microsoft.com/office/drawing/2014/main" val="10002"/>
                  </a:ext>
                </a:extLst>
              </a:tr>
              <a:tr h="285750">
                <a:tc>
                  <a:txBody>
                    <a:bodyPr/>
                    <a:lstStyle/>
                    <a:p>
                      <a:pPr marL="0" lvl="0" indent="0" algn="l" rtl="0">
                        <a:spcBef>
                          <a:spcPts val="0"/>
                        </a:spcBef>
                        <a:spcAft>
                          <a:spcPts val="0"/>
                        </a:spcAft>
                        <a:buNone/>
                      </a:pPr>
                      <a:endParaRPr sz="1200"/>
                    </a:p>
                  </a:txBody>
                  <a:tcPr marL="91425" marR="91425" marT="68575" marB="68575"/>
                </a:tc>
                <a:tc>
                  <a:txBody>
                    <a:bodyPr/>
                    <a:lstStyle/>
                    <a:p>
                      <a:pPr marL="0" lvl="0" indent="0" algn="l" rtl="0">
                        <a:spcBef>
                          <a:spcPts val="0"/>
                        </a:spcBef>
                        <a:spcAft>
                          <a:spcPts val="0"/>
                        </a:spcAft>
                        <a:buNone/>
                      </a:pPr>
                      <a:r>
                        <a:rPr lang="en" sz="1200"/>
                        <a:t>1 credit</a:t>
                      </a:r>
                      <a:endParaRPr sz="1200"/>
                    </a:p>
                  </a:txBody>
                  <a:tcPr marL="91425" marR="91425" marT="68575" marB="68575"/>
                </a:tc>
                <a:extLst>
                  <a:ext uri="{0D108BD9-81ED-4DB2-BD59-A6C34878D82A}">
                    <a16:rowId xmlns:a16="http://schemas.microsoft.com/office/drawing/2014/main" val="10003"/>
                  </a:ext>
                </a:extLst>
              </a:tr>
            </a:tbl>
          </a:graphicData>
        </a:graphic>
      </p:graphicFrame>
      <p:pic>
        <p:nvPicPr>
          <p:cNvPr id="201" name="Google Shape;201;p31"/>
          <p:cNvPicPr preferRelativeResize="0"/>
          <p:nvPr/>
        </p:nvPicPr>
        <p:blipFill rotWithShape="1">
          <a:blip r:embed="rId3">
            <a:alphaModFix/>
          </a:blip>
          <a:srcRect l="23718" t="31610" r="30756" b="53078"/>
          <a:stretch/>
        </p:blipFill>
        <p:spPr>
          <a:xfrm>
            <a:off x="171425" y="2725713"/>
            <a:ext cx="1625325" cy="292849"/>
          </a:xfrm>
          <a:prstGeom prst="rect">
            <a:avLst/>
          </a:prstGeom>
          <a:noFill/>
          <a:ln>
            <a:noFill/>
          </a:ln>
        </p:spPr>
      </p:pic>
      <p:graphicFrame>
        <p:nvGraphicFramePr>
          <p:cNvPr id="202" name="Google Shape;202;p31"/>
          <p:cNvGraphicFramePr/>
          <p:nvPr>
            <p:extLst>
              <p:ext uri="{D42A27DB-BD31-4B8C-83A1-F6EECF244321}">
                <p14:modId xmlns:p14="http://schemas.microsoft.com/office/powerpoint/2010/main" val="3655147816"/>
              </p:ext>
            </p:extLst>
          </p:nvPr>
        </p:nvGraphicFramePr>
        <p:xfrm>
          <a:off x="48050" y="3112938"/>
          <a:ext cx="8937600" cy="1946880"/>
        </p:xfrm>
        <a:graphic>
          <a:graphicData uri="http://schemas.openxmlformats.org/drawingml/2006/table">
            <a:tbl>
              <a:tblPr>
                <a:noFill/>
                <a:tableStyleId>{A84A41E8-54AA-4D9B-8A35-5DF30DF6118E}</a:tableStyleId>
              </a:tblPr>
              <a:tblGrid>
                <a:gridCol w="2234400">
                  <a:extLst>
                    <a:ext uri="{9D8B030D-6E8A-4147-A177-3AD203B41FA5}">
                      <a16:colId xmlns:a16="http://schemas.microsoft.com/office/drawing/2014/main" val="20000"/>
                    </a:ext>
                  </a:extLst>
                </a:gridCol>
                <a:gridCol w="2234400">
                  <a:extLst>
                    <a:ext uri="{9D8B030D-6E8A-4147-A177-3AD203B41FA5}">
                      <a16:colId xmlns:a16="http://schemas.microsoft.com/office/drawing/2014/main" val="20001"/>
                    </a:ext>
                  </a:extLst>
                </a:gridCol>
                <a:gridCol w="2234400">
                  <a:extLst>
                    <a:ext uri="{9D8B030D-6E8A-4147-A177-3AD203B41FA5}">
                      <a16:colId xmlns:a16="http://schemas.microsoft.com/office/drawing/2014/main" val="20002"/>
                    </a:ext>
                  </a:extLst>
                </a:gridCol>
                <a:gridCol w="2234400">
                  <a:extLst>
                    <a:ext uri="{9D8B030D-6E8A-4147-A177-3AD203B41FA5}">
                      <a16:colId xmlns:a16="http://schemas.microsoft.com/office/drawing/2014/main" val="20003"/>
                    </a:ext>
                  </a:extLst>
                </a:gridCol>
              </a:tblGrid>
              <a:tr h="467200">
                <a:tc>
                  <a:txBody>
                    <a:bodyPr/>
                    <a:lstStyle/>
                    <a:p>
                      <a:pPr marL="0" lvl="0" indent="0" algn="l" rtl="0">
                        <a:spcBef>
                          <a:spcPts val="0"/>
                        </a:spcBef>
                        <a:spcAft>
                          <a:spcPts val="0"/>
                        </a:spcAft>
                        <a:buNone/>
                      </a:pPr>
                      <a:r>
                        <a:rPr lang="en" sz="2300">
                          <a:latin typeface="Impact"/>
                          <a:ea typeface="Impact"/>
                          <a:cs typeface="Impact"/>
                          <a:sym typeface="Impact"/>
                        </a:rPr>
                        <a:t>Grade 9</a:t>
                      </a:r>
                      <a:endParaRPr sz="2300">
                        <a:latin typeface="Impact"/>
                        <a:ea typeface="Impact"/>
                        <a:cs typeface="Impact"/>
                        <a:sym typeface="Impact"/>
                      </a:endParaRPr>
                    </a:p>
                  </a:txBody>
                  <a:tcPr marL="91425" marR="91425" marT="68575" marB="68575">
                    <a:solidFill>
                      <a:schemeClr val="accent2"/>
                    </a:solidFill>
                  </a:tcPr>
                </a:tc>
                <a:tc>
                  <a:txBody>
                    <a:bodyPr/>
                    <a:lstStyle/>
                    <a:p>
                      <a:pPr marL="0" lvl="0" indent="0" algn="l" rtl="0">
                        <a:spcBef>
                          <a:spcPts val="0"/>
                        </a:spcBef>
                        <a:spcAft>
                          <a:spcPts val="0"/>
                        </a:spcAft>
                        <a:buNone/>
                      </a:pPr>
                      <a:r>
                        <a:rPr lang="en" sz="2300">
                          <a:latin typeface="Impact"/>
                          <a:ea typeface="Impact"/>
                          <a:cs typeface="Impact"/>
                          <a:sym typeface="Impact"/>
                        </a:rPr>
                        <a:t>Grade 10</a:t>
                      </a:r>
                      <a:endParaRPr sz="2300">
                        <a:latin typeface="Impact"/>
                        <a:ea typeface="Impact"/>
                        <a:cs typeface="Impact"/>
                        <a:sym typeface="Impact"/>
                      </a:endParaRPr>
                    </a:p>
                  </a:txBody>
                  <a:tcPr marL="91425" marR="91425" marT="68575" marB="68575">
                    <a:solidFill>
                      <a:schemeClr val="accent5"/>
                    </a:solidFill>
                  </a:tcPr>
                </a:tc>
                <a:tc>
                  <a:txBody>
                    <a:bodyPr/>
                    <a:lstStyle/>
                    <a:p>
                      <a:pPr marL="0" lvl="0" indent="0" algn="l" rtl="0">
                        <a:spcBef>
                          <a:spcPts val="0"/>
                        </a:spcBef>
                        <a:spcAft>
                          <a:spcPts val="0"/>
                        </a:spcAft>
                        <a:buNone/>
                      </a:pPr>
                      <a:r>
                        <a:rPr lang="en" sz="2300">
                          <a:latin typeface="Impact"/>
                          <a:ea typeface="Impact"/>
                          <a:cs typeface="Impact"/>
                          <a:sym typeface="Impact"/>
                        </a:rPr>
                        <a:t>Grade 11</a:t>
                      </a:r>
                      <a:endParaRPr sz="2300">
                        <a:latin typeface="Impact"/>
                        <a:ea typeface="Impact"/>
                        <a:cs typeface="Impact"/>
                        <a:sym typeface="Impact"/>
                      </a:endParaRPr>
                    </a:p>
                  </a:txBody>
                  <a:tcPr marL="91425" marR="91425" marT="68575" marB="68575">
                    <a:lnR w="9525" cap="flat" cmpd="sng">
                      <a:solidFill>
                        <a:srgbClr val="B7B7B7"/>
                      </a:solidFill>
                      <a:prstDash val="solid"/>
                      <a:round/>
                      <a:headEnd type="none" w="sm" len="sm"/>
                      <a:tailEnd type="none" w="sm" len="sm"/>
                    </a:lnR>
                    <a:solidFill>
                      <a:schemeClr val="accent6"/>
                    </a:solidFill>
                  </a:tcPr>
                </a:tc>
                <a:tc>
                  <a:txBody>
                    <a:bodyPr/>
                    <a:lstStyle/>
                    <a:p>
                      <a:pPr marL="0" lvl="0" indent="0" algn="l" rtl="0">
                        <a:spcBef>
                          <a:spcPts val="0"/>
                        </a:spcBef>
                        <a:spcAft>
                          <a:spcPts val="0"/>
                        </a:spcAft>
                        <a:buNone/>
                      </a:pPr>
                      <a:r>
                        <a:rPr lang="en" sz="2300">
                          <a:latin typeface="Impact"/>
                          <a:ea typeface="Impact"/>
                          <a:cs typeface="Impact"/>
                          <a:sym typeface="Impact"/>
                        </a:rPr>
                        <a:t>Grade 12</a:t>
                      </a:r>
                      <a:endParaRPr sz="2300">
                        <a:latin typeface="Impact"/>
                        <a:ea typeface="Impact"/>
                        <a:cs typeface="Impact"/>
                        <a:sym typeface="Impact"/>
                      </a:endParaRPr>
                    </a:p>
                  </a:txBody>
                  <a:tcPr marL="91425" marR="91425" marT="68575" marB="6857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46700">
                <a:tc>
                  <a:txBody>
                    <a:bodyPr/>
                    <a:lstStyle/>
                    <a:p>
                      <a:pPr marL="0" lvl="0" indent="0" algn="r" rtl="0">
                        <a:spcBef>
                          <a:spcPts val="0"/>
                        </a:spcBef>
                        <a:spcAft>
                          <a:spcPts val="0"/>
                        </a:spcAft>
                        <a:buNone/>
                      </a:pPr>
                      <a:r>
                        <a:rPr lang="en" sz="1200"/>
                        <a:t>(0.25 cr)</a:t>
                      </a:r>
                      <a:endParaRPr sz="1200"/>
                    </a:p>
                  </a:txBody>
                  <a:tcPr marL="91425" marR="91425" marT="68575" marB="68575"/>
                </a:tc>
                <a:tc>
                  <a:txBody>
                    <a:bodyPr/>
                    <a:lstStyle/>
                    <a:p>
                      <a:pPr marL="0" lvl="0" indent="0" algn="r" rtl="0">
                        <a:spcBef>
                          <a:spcPts val="0"/>
                        </a:spcBef>
                        <a:spcAft>
                          <a:spcPts val="0"/>
                        </a:spcAft>
                        <a:buNone/>
                      </a:pPr>
                      <a:r>
                        <a:rPr lang="en" sz="1200"/>
                        <a:t>(0.25 cr)</a:t>
                      </a:r>
                      <a:endParaRPr sz="1200"/>
                    </a:p>
                  </a:txBody>
                  <a:tcPr marL="91425" marR="91425" marT="68575" marB="68575"/>
                </a:tc>
                <a:tc>
                  <a:txBody>
                    <a:bodyPr/>
                    <a:lstStyle/>
                    <a:p>
                      <a:pPr marL="0" lvl="0" indent="0" algn="r" rtl="0">
                        <a:spcBef>
                          <a:spcPts val="0"/>
                        </a:spcBef>
                        <a:spcAft>
                          <a:spcPts val="0"/>
                        </a:spcAft>
                        <a:buNone/>
                      </a:pPr>
                      <a:r>
                        <a:rPr lang="en" sz="1200"/>
                        <a:t>(0.25 cr)</a:t>
                      </a:r>
                      <a:endParaRPr sz="1200"/>
                    </a:p>
                  </a:txBody>
                  <a:tcPr marL="91425" marR="91425" marT="68575" marB="68575"/>
                </a:tc>
                <a:tc>
                  <a:txBody>
                    <a:bodyPr/>
                    <a:lstStyle/>
                    <a:p>
                      <a:pPr marL="0" lvl="0" indent="0" algn="r" rtl="0">
                        <a:spcBef>
                          <a:spcPts val="0"/>
                        </a:spcBef>
                        <a:spcAft>
                          <a:spcPts val="0"/>
                        </a:spcAft>
                        <a:buNone/>
                      </a:pPr>
                      <a:r>
                        <a:rPr lang="en" sz="1200"/>
                        <a:t>(0.25 cr)</a:t>
                      </a:r>
                      <a:endParaRPr sz="1200"/>
                    </a:p>
                  </a:txBody>
                  <a:tcPr marL="91425" marR="91425" marT="68575" marB="68575">
                    <a:lnT w="9525" cap="flat" cmpd="sng">
                      <a:solidFill>
                        <a:srgbClr val="B7B7B7"/>
                      </a:solidFill>
                      <a:prstDash val="solid"/>
                      <a:round/>
                      <a:headEnd type="none" w="sm" len="sm"/>
                      <a:tailEnd type="none" w="sm" len="sm"/>
                    </a:lnT>
                  </a:tcPr>
                </a:tc>
                <a:extLst>
                  <a:ext uri="{0D108BD9-81ED-4DB2-BD59-A6C34878D82A}">
                    <a16:rowId xmlns:a16="http://schemas.microsoft.com/office/drawing/2014/main" val="10001"/>
                  </a:ext>
                </a:extLst>
              </a:tr>
              <a:tr h="742400">
                <a:tc>
                  <a:txBody>
                    <a:bodyPr/>
                    <a:lstStyle/>
                    <a:p>
                      <a:pPr marL="0" lvl="0" indent="0" algn="l" rtl="0">
                        <a:spcBef>
                          <a:spcPts val="0"/>
                        </a:spcBef>
                        <a:spcAft>
                          <a:spcPts val="0"/>
                        </a:spcAft>
                        <a:buNone/>
                      </a:pPr>
                      <a:r>
                        <a:rPr lang="en" sz="1600" dirty="0"/>
                        <a:t>Freshman Seminar </a:t>
                      </a:r>
                      <a:br>
                        <a:rPr lang="en" sz="1600" dirty="0"/>
                      </a:br>
                      <a:r>
                        <a:rPr lang="en" sz="1600" dirty="0"/>
                        <a:t>(0.5 cr)</a:t>
                      </a:r>
                      <a:endParaRPr sz="1600" dirty="0"/>
                    </a:p>
                  </a:txBody>
                  <a:tcPr marL="91425" marR="91425" marT="68575" marB="68575">
                    <a:solidFill>
                      <a:srgbClr val="D9EAD3"/>
                    </a:solidFill>
                  </a:tcPr>
                </a:tc>
                <a:tc>
                  <a:txBody>
                    <a:bodyPr/>
                    <a:lstStyle/>
                    <a:p>
                      <a:pPr marL="0" lvl="0" indent="0" algn="l" rtl="0">
                        <a:spcBef>
                          <a:spcPts val="0"/>
                        </a:spcBef>
                        <a:spcAft>
                          <a:spcPts val="0"/>
                        </a:spcAft>
                        <a:buNone/>
                      </a:pPr>
                      <a:r>
                        <a:rPr lang="en" sz="1600" dirty="0"/>
                        <a:t>Introductory Academy Course</a:t>
                      </a:r>
                      <a:endParaRPr sz="1600" dirty="0"/>
                    </a:p>
                    <a:p>
                      <a:pPr marL="0" lvl="0" indent="0" algn="l" rtl="0">
                        <a:spcBef>
                          <a:spcPts val="0"/>
                        </a:spcBef>
                        <a:spcAft>
                          <a:spcPts val="0"/>
                        </a:spcAft>
                        <a:buNone/>
                      </a:pPr>
                      <a:r>
                        <a:rPr lang="en" sz="1600" dirty="0"/>
                        <a:t>(1 cr)</a:t>
                      </a:r>
                      <a:endParaRPr sz="1600" dirty="0"/>
                    </a:p>
                  </a:txBody>
                  <a:tcPr marL="91425" marR="91425" marT="68575" marB="68575">
                    <a:solidFill>
                      <a:srgbClr val="D0E0E3"/>
                    </a:solidFill>
                  </a:tcPr>
                </a:tc>
                <a:tc>
                  <a:txBody>
                    <a:bodyPr/>
                    <a:lstStyle/>
                    <a:p>
                      <a:pPr marL="0" lvl="0" indent="0" algn="l" rtl="0">
                        <a:spcBef>
                          <a:spcPts val="0"/>
                        </a:spcBef>
                        <a:spcAft>
                          <a:spcPts val="0"/>
                        </a:spcAft>
                        <a:buNone/>
                      </a:pPr>
                      <a:r>
                        <a:rPr lang="en" sz="1600" dirty="0"/>
                        <a:t>Pathway Foundational Course</a:t>
                      </a:r>
                      <a:endParaRPr sz="1600" dirty="0"/>
                    </a:p>
                    <a:p>
                      <a:pPr marL="0" lvl="0" indent="0" algn="l" rtl="0">
                        <a:spcBef>
                          <a:spcPts val="0"/>
                        </a:spcBef>
                        <a:spcAft>
                          <a:spcPts val="0"/>
                        </a:spcAft>
                        <a:buNone/>
                      </a:pPr>
                      <a:r>
                        <a:rPr lang="en" sz="1600" dirty="0"/>
                        <a:t>(1 cr)</a:t>
                      </a:r>
                      <a:endParaRPr sz="1600" dirty="0"/>
                    </a:p>
                  </a:txBody>
                  <a:tcPr marL="91425" marR="91425" marT="68575" marB="68575">
                    <a:solidFill>
                      <a:srgbClr val="D0E0E3"/>
                    </a:solidFill>
                  </a:tcPr>
                </a:tc>
                <a:tc>
                  <a:txBody>
                    <a:bodyPr/>
                    <a:lstStyle/>
                    <a:p>
                      <a:pPr marL="0" lvl="0" indent="0" algn="l" rtl="0">
                        <a:spcBef>
                          <a:spcPts val="0"/>
                        </a:spcBef>
                        <a:spcAft>
                          <a:spcPts val="0"/>
                        </a:spcAft>
                        <a:buNone/>
                      </a:pPr>
                      <a:r>
                        <a:rPr lang="en" sz="1600"/>
                        <a:t>Capstone or Specialized Pathway </a:t>
                      </a:r>
                      <a:r>
                        <a:rPr lang="en" sz="1600" dirty="0"/>
                        <a:t>Course or Capstone</a:t>
                      </a:r>
                      <a:endParaRPr sz="1600" dirty="0"/>
                    </a:p>
                    <a:p>
                      <a:pPr marL="0" lvl="0" indent="0" algn="l" rtl="0">
                        <a:spcBef>
                          <a:spcPts val="0"/>
                        </a:spcBef>
                        <a:spcAft>
                          <a:spcPts val="0"/>
                        </a:spcAft>
                        <a:buNone/>
                      </a:pPr>
                      <a:r>
                        <a:rPr lang="en" sz="1600" dirty="0"/>
                        <a:t>(optional)</a:t>
                      </a:r>
                      <a:endParaRPr sz="1600" dirty="0"/>
                    </a:p>
                  </a:txBody>
                  <a:tcPr marL="91425" marR="91425" marT="68575" marB="68575">
                    <a:solidFill>
                      <a:srgbClr val="EFEFEF"/>
                    </a:solidFill>
                  </a:tcPr>
                </a:tc>
                <a:extLst>
                  <a:ext uri="{0D108BD9-81ED-4DB2-BD59-A6C34878D82A}">
                    <a16:rowId xmlns:a16="http://schemas.microsoft.com/office/drawing/2014/main" val="10002"/>
                  </a:ext>
                </a:extLst>
              </a:tr>
            </a:tbl>
          </a:graphicData>
        </a:graphic>
      </p:graphicFrame>
      <p:pic>
        <p:nvPicPr>
          <p:cNvPr id="203" name="Google Shape;203;p31"/>
          <p:cNvPicPr preferRelativeResize="0"/>
          <p:nvPr/>
        </p:nvPicPr>
        <p:blipFill rotWithShape="1">
          <a:blip r:embed="rId3">
            <a:alphaModFix/>
          </a:blip>
          <a:srcRect l="23718" t="31610" r="30756" b="53078"/>
          <a:stretch/>
        </p:blipFill>
        <p:spPr>
          <a:xfrm>
            <a:off x="115550" y="3670698"/>
            <a:ext cx="1354829" cy="230625"/>
          </a:xfrm>
          <a:prstGeom prst="rect">
            <a:avLst/>
          </a:prstGeom>
          <a:noFill/>
          <a:ln>
            <a:noFill/>
          </a:ln>
        </p:spPr>
      </p:pic>
      <p:pic>
        <p:nvPicPr>
          <p:cNvPr id="204" name="Google Shape;204;p31"/>
          <p:cNvPicPr preferRelativeResize="0"/>
          <p:nvPr/>
        </p:nvPicPr>
        <p:blipFill rotWithShape="1">
          <a:blip r:embed="rId3">
            <a:alphaModFix/>
          </a:blip>
          <a:srcRect l="23718" t="31610" r="30756" b="53078"/>
          <a:stretch/>
        </p:blipFill>
        <p:spPr>
          <a:xfrm>
            <a:off x="2367726" y="3670698"/>
            <a:ext cx="1354829" cy="230625"/>
          </a:xfrm>
          <a:prstGeom prst="rect">
            <a:avLst/>
          </a:prstGeom>
          <a:noFill/>
          <a:ln>
            <a:noFill/>
          </a:ln>
        </p:spPr>
      </p:pic>
      <p:pic>
        <p:nvPicPr>
          <p:cNvPr id="205" name="Google Shape;205;p31"/>
          <p:cNvPicPr preferRelativeResize="0"/>
          <p:nvPr/>
        </p:nvPicPr>
        <p:blipFill rotWithShape="1">
          <a:blip r:embed="rId3">
            <a:alphaModFix/>
          </a:blip>
          <a:srcRect l="23718" t="31610" r="30756" b="53078"/>
          <a:stretch/>
        </p:blipFill>
        <p:spPr>
          <a:xfrm>
            <a:off x="4593987" y="3670698"/>
            <a:ext cx="1354829" cy="230625"/>
          </a:xfrm>
          <a:prstGeom prst="rect">
            <a:avLst/>
          </a:prstGeom>
          <a:noFill/>
          <a:ln>
            <a:noFill/>
          </a:ln>
        </p:spPr>
      </p:pic>
      <p:pic>
        <p:nvPicPr>
          <p:cNvPr id="206" name="Google Shape;206;p31"/>
          <p:cNvPicPr preferRelativeResize="0"/>
          <p:nvPr/>
        </p:nvPicPr>
        <p:blipFill rotWithShape="1">
          <a:blip r:embed="rId3">
            <a:alphaModFix/>
          </a:blip>
          <a:srcRect l="23718" t="31610" r="30756" b="53078"/>
          <a:stretch/>
        </p:blipFill>
        <p:spPr>
          <a:xfrm>
            <a:off x="6818698" y="3670698"/>
            <a:ext cx="1354829" cy="230625"/>
          </a:xfrm>
          <a:prstGeom prst="rect">
            <a:avLst/>
          </a:prstGeom>
          <a:noFill/>
          <a:ln>
            <a:noFill/>
          </a:ln>
        </p:spPr>
      </p:pic>
      <p:pic>
        <p:nvPicPr>
          <p:cNvPr id="207" name="Google Shape;207;p31"/>
          <p:cNvPicPr preferRelativeResize="0"/>
          <p:nvPr/>
        </p:nvPicPr>
        <p:blipFill rotWithShape="1">
          <a:blip r:embed="rId4">
            <a:alphaModFix/>
          </a:blip>
          <a:srcRect r="1448"/>
          <a:stretch/>
        </p:blipFill>
        <p:spPr>
          <a:xfrm>
            <a:off x="4926350" y="346503"/>
            <a:ext cx="4059301" cy="1071699"/>
          </a:xfrm>
          <a:prstGeom prst="rect">
            <a:avLst/>
          </a:prstGeom>
          <a:noFill/>
          <a:ln>
            <a:noFill/>
          </a:ln>
        </p:spPr>
      </p:pic>
      <p:pic>
        <p:nvPicPr>
          <p:cNvPr id="208" name="Google Shape;208;p31"/>
          <p:cNvPicPr preferRelativeResize="0"/>
          <p:nvPr/>
        </p:nvPicPr>
        <p:blipFill rotWithShape="1">
          <a:blip r:embed="rId3">
            <a:alphaModFix/>
          </a:blip>
          <a:srcRect l="23718" t="31610" r="30756" b="53078"/>
          <a:stretch/>
        </p:blipFill>
        <p:spPr>
          <a:xfrm>
            <a:off x="6713243" y="2084147"/>
            <a:ext cx="1354826" cy="2746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48000">
              <a:srgbClr val="203E13"/>
            </a:gs>
          </a:gsLst>
          <a:lin ang="5400012"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35D2-A40B-4721-86E6-46588289CCA5}"/>
              </a:ext>
            </a:extLst>
          </p:cNvPr>
          <p:cNvSpPr>
            <a:spLocks noGrp="1"/>
          </p:cNvSpPr>
          <p:nvPr>
            <p:ph type="title"/>
          </p:nvPr>
        </p:nvSpPr>
        <p:spPr/>
        <p:txBody>
          <a:bodyPr/>
          <a:lstStyle/>
          <a:p>
            <a:pPr algn="ctr"/>
            <a:r>
              <a:rPr lang="en-US" sz="3200" dirty="0"/>
              <a:t>Commonly Asked Questions</a:t>
            </a:r>
          </a:p>
        </p:txBody>
      </p:sp>
      <p:pic>
        <p:nvPicPr>
          <p:cNvPr id="4" name="Picture 3">
            <a:extLst>
              <a:ext uri="{FF2B5EF4-FFF2-40B4-BE49-F238E27FC236}">
                <a16:creationId xmlns:a16="http://schemas.microsoft.com/office/drawing/2014/main" id="{80F0DAC0-E44B-4F4F-9095-07BA7FF13B93}"/>
              </a:ext>
            </a:extLst>
          </p:cNvPr>
          <p:cNvPicPr>
            <a:picLocks noChangeAspect="1"/>
          </p:cNvPicPr>
          <p:nvPr/>
        </p:nvPicPr>
        <p:blipFill>
          <a:blip r:embed="rId3"/>
          <a:stretch>
            <a:fillRect/>
          </a:stretch>
        </p:blipFill>
        <p:spPr>
          <a:xfrm>
            <a:off x="2282657" y="754509"/>
            <a:ext cx="4578685" cy="4261244"/>
          </a:xfrm>
          <a:prstGeom prst="rect">
            <a:avLst/>
          </a:prstGeom>
        </p:spPr>
      </p:pic>
    </p:spTree>
    <p:extLst>
      <p:ext uri="{BB962C8B-B14F-4D97-AF65-F5344CB8AC3E}">
        <p14:creationId xmlns:p14="http://schemas.microsoft.com/office/powerpoint/2010/main" val="2885286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19000">
              <a:srgbClr val="203E13"/>
            </a:gs>
          </a:gsLst>
          <a:lin ang="5400012" scaled="0"/>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D79AA-04BF-4010-9A01-D62856158040}"/>
              </a:ext>
            </a:extLst>
          </p:cNvPr>
          <p:cNvSpPr>
            <a:spLocks noGrp="1"/>
          </p:cNvSpPr>
          <p:nvPr>
            <p:ph type="title"/>
          </p:nvPr>
        </p:nvSpPr>
        <p:spPr/>
        <p:txBody>
          <a:bodyPr wrap="square" anchor="b">
            <a:noAutofit/>
          </a:bodyPr>
          <a:lstStyle/>
          <a:p>
            <a:pPr algn="ctr"/>
            <a:r>
              <a:rPr lang="en-US" sz="3200" dirty="0"/>
              <a:t>Learning Management System</a:t>
            </a:r>
          </a:p>
        </p:txBody>
      </p:sp>
      <p:sp>
        <p:nvSpPr>
          <p:cNvPr id="8" name="Text Placeholder 2">
            <a:extLst>
              <a:ext uri="{FF2B5EF4-FFF2-40B4-BE49-F238E27FC236}">
                <a16:creationId xmlns:a16="http://schemas.microsoft.com/office/drawing/2014/main" id="{D6B2EC65-4ADD-458A-AFBF-E591E753F344}"/>
              </a:ext>
            </a:extLst>
          </p:cNvPr>
          <p:cNvSpPr>
            <a:spLocks noGrp="1"/>
          </p:cNvSpPr>
          <p:nvPr>
            <p:ph type="body" idx="4294967295"/>
          </p:nvPr>
        </p:nvSpPr>
        <p:spPr>
          <a:xfrm>
            <a:off x="709146" y="1099017"/>
            <a:ext cx="7063254" cy="2709862"/>
          </a:xfrm>
        </p:spPr>
        <p:txBody>
          <a:bodyPr/>
          <a:lstStyle/>
          <a:p>
            <a:r>
              <a:rPr lang="en-US" sz="3000" dirty="0">
                <a:solidFill>
                  <a:schemeClr val="bg2"/>
                </a:solidFill>
              </a:rPr>
              <a:t>Canvas</a:t>
            </a:r>
          </a:p>
          <a:p>
            <a:pPr lvl="1">
              <a:spcBef>
                <a:spcPts val="0"/>
              </a:spcBef>
            </a:pPr>
            <a:r>
              <a:rPr lang="en-US" sz="2200" dirty="0">
                <a:solidFill>
                  <a:schemeClr val="bg2"/>
                </a:solidFill>
              </a:rPr>
              <a:t>Parent Observer</a:t>
            </a:r>
          </a:p>
          <a:p>
            <a:pPr lvl="2">
              <a:spcBef>
                <a:spcPts val="0"/>
              </a:spcBef>
            </a:pPr>
            <a:r>
              <a:rPr lang="en-US" sz="2200" dirty="0">
                <a:solidFill>
                  <a:schemeClr val="bg2"/>
                </a:solidFill>
              </a:rPr>
              <a:t>See what your student sees, including assignments, quizzes, grades, discussions profile, and announcements</a:t>
            </a:r>
          </a:p>
          <a:p>
            <a:pPr lvl="2">
              <a:spcBef>
                <a:spcPts val="0"/>
              </a:spcBef>
            </a:pPr>
            <a:r>
              <a:rPr lang="en-US" sz="2200" dirty="0">
                <a:solidFill>
                  <a:schemeClr val="bg2"/>
                </a:solidFill>
              </a:rPr>
              <a:t>Message your student and their teacher</a:t>
            </a:r>
          </a:p>
          <a:p>
            <a:pPr marL="1054100" lvl="2" indent="0">
              <a:spcBef>
                <a:spcPts val="0"/>
              </a:spcBef>
              <a:buNone/>
            </a:pPr>
            <a:endParaRPr lang="en-US" dirty="0"/>
          </a:p>
        </p:txBody>
      </p:sp>
      <p:pic>
        <p:nvPicPr>
          <p:cNvPr id="4" name="Picture 3" descr="Logo&#10;&#10;Description automatically generated">
            <a:extLst>
              <a:ext uri="{FF2B5EF4-FFF2-40B4-BE49-F238E27FC236}">
                <a16:creationId xmlns:a16="http://schemas.microsoft.com/office/drawing/2014/main" id="{21819045-6A5C-4A87-BDAA-14F6CA1E5350}"/>
              </a:ext>
            </a:extLst>
          </p:cNvPr>
          <p:cNvPicPr>
            <a:picLocks noChangeAspect="1"/>
          </p:cNvPicPr>
          <p:nvPr/>
        </p:nvPicPr>
        <p:blipFill>
          <a:blip r:embed="rId3"/>
          <a:stretch>
            <a:fillRect/>
          </a:stretch>
        </p:blipFill>
        <p:spPr>
          <a:xfrm>
            <a:off x="4294287" y="4233221"/>
            <a:ext cx="910279" cy="910279"/>
          </a:xfrm>
          <a:prstGeom prst="rect">
            <a:avLst/>
          </a:prstGeom>
        </p:spPr>
      </p:pic>
    </p:spTree>
    <p:extLst>
      <p:ext uri="{BB962C8B-B14F-4D97-AF65-F5344CB8AC3E}">
        <p14:creationId xmlns:p14="http://schemas.microsoft.com/office/powerpoint/2010/main" val="87458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82000">
              <a:srgbClr val="002060"/>
            </a:gs>
            <a:gs pos="100000">
              <a:schemeClr val="tx1"/>
            </a:gs>
          </a:gsLst>
          <a:lin ang="5400012" scaled="0"/>
          <a:tileRect/>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559BD7-4321-422C-B669-0F15CE3346C9}"/>
              </a:ext>
            </a:extLst>
          </p:cNvPr>
          <p:cNvSpPr>
            <a:spLocks noGrp="1"/>
          </p:cNvSpPr>
          <p:nvPr>
            <p:ph type="body" idx="1"/>
          </p:nvPr>
        </p:nvSpPr>
        <p:spPr/>
        <p:txBody>
          <a:bodyPr/>
          <a:lstStyle/>
          <a:p>
            <a:r>
              <a:rPr lang="en-US" sz="3200" dirty="0"/>
              <a:t>CANVAS continued</a:t>
            </a:r>
          </a:p>
        </p:txBody>
      </p:sp>
      <p:pic>
        <p:nvPicPr>
          <p:cNvPr id="6" name="Picture 5">
            <a:extLst>
              <a:ext uri="{FF2B5EF4-FFF2-40B4-BE49-F238E27FC236}">
                <a16:creationId xmlns:a16="http://schemas.microsoft.com/office/drawing/2014/main" id="{37404546-A132-41B8-81EB-86719617B046}"/>
              </a:ext>
            </a:extLst>
          </p:cNvPr>
          <p:cNvPicPr>
            <a:picLocks noChangeAspect="1"/>
          </p:cNvPicPr>
          <p:nvPr/>
        </p:nvPicPr>
        <p:blipFill>
          <a:blip r:embed="rId3"/>
          <a:stretch>
            <a:fillRect/>
          </a:stretch>
        </p:blipFill>
        <p:spPr>
          <a:xfrm>
            <a:off x="3070844" y="190201"/>
            <a:ext cx="1077573" cy="999863"/>
          </a:xfrm>
          <a:prstGeom prst="rect">
            <a:avLst/>
          </a:prstGeom>
        </p:spPr>
      </p:pic>
      <p:sp>
        <p:nvSpPr>
          <p:cNvPr id="8" name="TextBox 7">
            <a:extLst>
              <a:ext uri="{FF2B5EF4-FFF2-40B4-BE49-F238E27FC236}">
                <a16:creationId xmlns:a16="http://schemas.microsoft.com/office/drawing/2014/main" id="{0E576549-97F5-4C30-8C84-D2A220524CD2}"/>
              </a:ext>
            </a:extLst>
          </p:cNvPr>
          <p:cNvSpPr txBox="1"/>
          <p:nvPr/>
        </p:nvSpPr>
        <p:spPr>
          <a:xfrm>
            <a:off x="1097309" y="1281954"/>
            <a:ext cx="1949824" cy="307777"/>
          </a:xfrm>
          <a:prstGeom prst="rect">
            <a:avLst/>
          </a:prstGeom>
          <a:noFill/>
        </p:spPr>
        <p:txBody>
          <a:bodyPr wrap="square" rtlCol="0">
            <a:spAutoFit/>
          </a:bodyPr>
          <a:lstStyle/>
          <a:p>
            <a:r>
              <a:rPr lang="en-US" dirty="0">
                <a:hlinkClick r:id="rId4"/>
              </a:rPr>
              <a:t>Video Guide</a:t>
            </a:r>
            <a:endParaRPr lang="en-US" dirty="0"/>
          </a:p>
        </p:txBody>
      </p:sp>
      <p:pic>
        <p:nvPicPr>
          <p:cNvPr id="12" name="Picture 11">
            <a:extLst>
              <a:ext uri="{FF2B5EF4-FFF2-40B4-BE49-F238E27FC236}">
                <a16:creationId xmlns:a16="http://schemas.microsoft.com/office/drawing/2014/main" id="{D8FF6F83-0E71-4DD2-927D-41CCCF4074DF}"/>
              </a:ext>
            </a:extLst>
          </p:cNvPr>
          <p:cNvPicPr>
            <a:picLocks noChangeAspect="1"/>
          </p:cNvPicPr>
          <p:nvPr/>
        </p:nvPicPr>
        <p:blipFill>
          <a:blip r:embed="rId5"/>
          <a:stretch>
            <a:fillRect/>
          </a:stretch>
        </p:blipFill>
        <p:spPr>
          <a:xfrm>
            <a:off x="287821" y="1692089"/>
            <a:ext cx="2590800" cy="352425"/>
          </a:xfrm>
          <a:prstGeom prst="rect">
            <a:avLst/>
          </a:prstGeom>
        </p:spPr>
      </p:pic>
      <p:pic>
        <p:nvPicPr>
          <p:cNvPr id="14" name="Picture 13">
            <a:extLst>
              <a:ext uri="{FF2B5EF4-FFF2-40B4-BE49-F238E27FC236}">
                <a16:creationId xmlns:a16="http://schemas.microsoft.com/office/drawing/2014/main" id="{AB6A374A-C9A9-4556-A4F4-A811000A9FF3}"/>
              </a:ext>
            </a:extLst>
          </p:cNvPr>
          <p:cNvPicPr>
            <a:picLocks noChangeAspect="1"/>
          </p:cNvPicPr>
          <p:nvPr/>
        </p:nvPicPr>
        <p:blipFill>
          <a:blip r:embed="rId6"/>
          <a:stretch>
            <a:fillRect/>
          </a:stretch>
        </p:blipFill>
        <p:spPr>
          <a:xfrm>
            <a:off x="494009" y="2163576"/>
            <a:ext cx="1933187" cy="2123114"/>
          </a:xfrm>
          <a:prstGeom prst="rect">
            <a:avLst/>
          </a:prstGeom>
        </p:spPr>
      </p:pic>
      <p:pic>
        <p:nvPicPr>
          <p:cNvPr id="19" name="Picture 18">
            <a:extLst>
              <a:ext uri="{FF2B5EF4-FFF2-40B4-BE49-F238E27FC236}">
                <a16:creationId xmlns:a16="http://schemas.microsoft.com/office/drawing/2014/main" id="{D513E1A3-D23B-403B-896A-77C2681753F2}"/>
              </a:ext>
            </a:extLst>
          </p:cNvPr>
          <p:cNvPicPr>
            <a:picLocks noChangeAspect="1"/>
          </p:cNvPicPr>
          <p:nvPr/>
        </p:nvPicPr>
        <p:blipFill>
          <a:blip r:embed="rId7"/>
          <a:stretch>
            <a:fillRect/>
          </a:stretch>
        </p:blipFill>
        <p:spPr>
          <a:xfrm>
            <a:off x="6060696" y="448657"/>
            <a:ext cx="2589295" cy="2956112"/>
          </a:xfrm>
          <a:prstGeom prst="rect">
            <a:avLst/>
          </a:prstGeom>
        </p:spPr>
      </p:pic>
      <p:sp>
        <p:nvSpPr>
          <p:cNvPr id="20" name="Arrow: Pentagon 19">
            <a:extLst>
              <a:ext uri="{FF2B5EF4-FFF2-40B4-BE49-F238E27FC236}">
                <a16:creationId xmlns:a16="http://schemas.microsoft.com/office/drawing/2014/main" id="{285F8B6C-E1CE-47DC-AB4E-634A9ECEE143}"/>
              </a:ext>
            </a:extLst>
          </p:cNvPr>
          <p:cNvSpPr/>
          <p:nvPr/>
        </p:nvSpPr>
        <p:spPr>
          <a:xfrm>
            <a:off x="1526241" y="221138"/>
            <a:ext cx="1463753" cy="713434"/>
          </a:xfrm>
          <a:prstGeom prst="homePlate">
            <a:avLst>
              <a:gd name="adj" fmla="val 1795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spc="50" dirty="0">
                <a:ln w="0"/>
                <a:solidFill>
                  <a:schemeClr val="bg2"/>
                </a:solidFill>
                <a:effectLst>
                  <a:innerShdw blurRad="63500" dist="50800" dir="13500000">
                    <a:srgbClr val="000000">
                      <a:alpha val="50000"/>
                    </a:srgbClr>
                  </a:innerShdw>
                </a:effectLst>
              </a:rPr>
              <a:t>Parent Observers in Canvas</a:t>
            </a:r>
          </a:p>
        </p:txBody>
      </p:sp>
      <p:sp>
        <p:nvSpPr>
          <p:cNvPr id="21" name="Arrow: Pentagon 20">
            <a:extLst>
              <a:ext uri="{FF2B5EF4-FFF2-40B4-BE49-F238E27FC236}">
                <a16:creationId xmlns:a16="http://schemas.microsoft.com/office/drawing/2014/main" id="{9813BA15-F81D-48C7-8E5A-CBA97E6C02B6}"/>
              </a:ext>
            </a:extLst>
          </p:cNvPr>
          <p:cNvSpPr/>
          <p:nvPr/>
        </p:nvSpPr>
        <p:spPr>
          <a:xfrm>
            <a:off x="4502646" y="1079125"/>
            <a:ext cx="1463753" cy="713434"/>
          </a:xfrm>
          <a:prstGeom prst="homePlate">
            <a:avLst>
              <a:gd name="adj" fmla="val 2078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spc="50" dirty="0">
                <a:ln w="0"/>
                <a:solidFill>
                  <a:schemeClr val="bg2"/>
                </a:solidFill>
                <a:effectLst>
                  <a:innerShdw blurRad="63500" dist="50800" dir="13500000">
                    <a:srgbClr val="000000">
                      <a:alpha val="50000"/>
                    </a:srgbClr>
                  </a:innerShdw>
                </a:effectLst>
              </a:rPr>
              <a:t>Step 2: Create an Account</a:t>
            </a:r>
          </a:p>
        </p:txBody>
      </p:sp>
      <p:sp>
        <p:nvSpPr>
          <p:cNvPr id="24" name="Arrow: Pentagon 23">
            <a:extLst>
              <a:ext uri="{FF2B5EF4-FFF2-40B4-BE49-F238E27FC236}">
                <a16:creationId xmlns:a16="http://schemas.microsoft.com/office/drawing/2014/main" id="{87C2E0EE-37BC-4F1A-96DC-E686255220D3}"/>
              </a:ext>
            </a:extLst>
          </p:cNvPr>
          <p:cNvSpPr/>
          <p:nvPr/>
        </p:nvSpPr>
        <p:spPr>
          <a:xfrm rot="10800000">
            <a:off x="2684662" y="2562693"/>
            <a:ext cx="1533787" cy="738663"/>
          </a:xfrm>
          <a:prstGeom prst="homePlate">
            <a:avLst>
              <a:gd name="adj" fmla="val 2078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spc="50" dirty="0">
              <a:ln w="0"/>
              <a:solidFill>
                <a:schemeClr val="bg2"/>
              </a:solidFill>
              <a:effectLst>
                <a:innerShdw blurRad="63500" dist="50800" dir="13500000">
                  <a:srgbClr val="000000">
                    <a:alpha val="50000"/>
                  </a:srgbClr>
                </a:innerShdw>
              </a:effectLst>
            </a:endParaRPr>
          </a:p>
        </p:txBody>
      </p:sp>
      <p:sp>
        <p:nvSpPr>
          <p:cNvPr id="25" name="TextBox 24">
            <a:extLst>
              <a:ext uri="{FF2B5EF4-FFF2-40B4-BE49-F238E27FC236}">
                <a16:creationId xmlns:a16="http://schemas.microsoft.com/office/drawing/2014/main" id="{812B5502-A9C4-4525-98C6-58B7DE1582F1}"/>
              </a:ext>
            </a:extLst>
          </p:cNvPr>
          <p:cNvSpPr txBox="1"/>
          <p:nvPr/>
        </p:nvSpPr>
        <p:spPr>
          <a:xfrm>
            <a:off x="2878621" y="2568466"/>
            <a:ext cx="1390821" cy="738664"/>
          </a:xfrm>
          <a:prstGeom prst="rect">
            <a:avLst/>
          </a:prstGeom>
          <a:noFill/>
        </p:spPr>
        <p:txBody>
          <a:bodyPr wrap="square" rtlCol="0">
            <a:spAutoFit/>
          </a:bodyPr>
          <a:lstStyle/>
          <a:p>
            <a:pPr algn="ctr"/>
            <a:r>
              <a:rPr lang="en-US" b="1" dirty="0"/>
              <a:t>Step 1: Go to RCAS Canvas Login Page</a:t>
            </a:r>
          </a:p>
        </p:txBody>
      </p:sp>
    </p:spTree>
    <p:extLst>
      <p:ext uri="{BB962C8B-B14F-4D97-AF65-F5344CB8AC3E}">
        <p14:creationId xmlns:p14="http://schemas.microsoft.com/office/powerpoint/2010/main" val="93932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002060"/>
            </a:gs>
            <a:gs pos="99000">
              <a:schemeClr val="tx1"/>
            </a:gs>
          </a:gsLst>
          <a:lin ang="5400012" scaled="0"/>
          <a:tileRect/>
        </a:gra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1CB1E3-3D7F-473A-AD20-440E319FB6D9}"/>
              </a:ext>
            </a:extLst>
          </p:cNvPr>
          <p:cNvSpPr>
            <a:spLocks noGrp="1"/>
          </p:cNvSpPr>
          <p:nvPr>
            <p:ph type="body" idx="1"/>
          </p:nvPr>
        </p:nvSpPr>
        <p:spPr/>
        <p:txBody>
          <a:bodyPr/>
          <a:lstStyle/>
          <a:p>
            <a:r>
              <a:rPr lang="en-US" sz="3200" dirty="0"/>
              <a:t>CANVAS continued</a:t>
            </a:r>
          </a:p>
        </p:txBody>
      </p:sp>
      <p:pic>
        <p:nvPicPr>
          <p:cNvPr id="5" name="Picture 4">
            <a:extLst>
              <a:ext uri="{FF2B5EF4-FFF2-40B4-BE49-F238E27FC236}">
                <a16:creationId xmlns:a16="http://schemas.microsoft.com/office/drawing/2014/main" id="{6B1AF81C-0322-4DE7-AA78-D5BC066D4874}"/>
              </a:ext>
            </a:extLst>
          </p:cNvPr>
          <p:cNvPicPr>
            <a:picLocks noChangeAspect="1"/>
          </p:cNvPicPr>
          <p:nvPr/>
        </p:nvPicPr>
        <p:blipFill>
          <a:blip r:embed="rId3"/>
          <a:stretch>
            <a:fillRect/>
          </a:stretch>
        </p:blipFill>
        <p:spPr>
          <a:xfrm>
            <a:off x="2042406" y="1207314"/>
            <a:ext cx="5059187" cy="3489511"/>
          </a:xfrm>
          <a:prstGeom prst="rect">
            <a:avLst/>
          </a:prstGeom>
        </p:spPr>
      </p:pic>
      <p:sp>
        <p:nvSpPr>
          <p:cNvPr id="7" name="Flowchart: Off-page Connector 6">
            <a:extLst>
              <a:ext uri="{FF2B5EF4-FFF2-40B4-BE49-F238E27FC236}">
                <a16:creationId xmlns:a16="http://schemas.microsoft.com/office/drawing/2014/main" id="{C9139949-9212-4C8C-A7C2-206B997415A5}"/>
              </a:ext>
            </a:extLst>
          </p:cNvPr>
          <p:cNvSpPr/>
          <p:nvPr/>
        </p:nvSpPr>
        <p:spPr>
          <a:xfrm>
            <a:off x="2299447" y="122244"/>
            <a:ext cx="1324535" cy="1276739"/>
          </a:xfrm>
          <a:prstGeom prst="flowChartOffpage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spc="50" dirty="0">
                <a:ln w="0"/>
                <a:solidFill>
                  <a:schemeClr val="bg2"/>
                </a:solidFill>
                <a:effectLst>
                  <a:innerShdw blurRad="63500" dist="50800" dir="13500000">
                    <a:srgbClr val="000000">
                      <a:alpha val="50000"/>
                    </a:srgbClr>
                  </a:innerShdw>
                </a:effectLst>
              </a:rPr>
              <a:t>Step 3: Get pairing code from your student</a:t>
            </a:r>
          </a:p>
        </p:txBody>
      </p:sp>
    </p:spTree>
    <p:extLst>
      <p:ext uri="{BB962C8B-B14F-4D97-AF65-F5344CB8AC3E}">
        <p14:creationId xmlns:p14="http://schemas.microsoft.com/office/powerpoint/2010/main" val="2027693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39000">
              <a:srgbClr val="203E13"/>
            </a:gs>
          </a:gsLst>
          <a:lin ang="5400012"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8CA7-C723-42BE-9834-0E87F36EF0A1}"/>
              </a:ext>
            </a:extLst>
          </p:cNvPr>
          <p:cNvSpPr>
            <a:spLocks noGrp="1"/>
          </p:cNvSpPr>
          <p:nvPr>
            <p:ph type="title"/>
          </p:nvPr>
        </p:nvSpPr>
        <p:spPr/>
        <p:txBody>
          <a:bodyPr/>
          <a:lstStyle/>
          <a:p>
            <a:pPr algn="ctr"/>
            <a:r>
              <a:rPr lang="en-US" sz="3200" dirty="0"/>
              <a:t>Resources</a:t>
            </a:r>
          </a:p>
        </p:txBody>
      </p:sp>
      <p:sp>
        <p:nvSpPr>
          <p:cNvPr id="3" name="Text Placeholder 2">
            <a:extLst>
              <a:ext uri="{FF2B5EF4-FFF2-40B4-BE49-F238E27FC236}">
                <a16:creationId xmlns:a16="http://schemas.microsoft.com/office/drawing/2014/main" id="{EE6EFA63-11F7-4934-91AC-BD1D8C9F204E}"/>
              </a:ext>
            </a:extLst>
          </p:cNvPr>
          <p:cNvSpPr>
            <a:spLocks noGrp="1"/>
          </p:cNvSpPr>
          <p:nvPr>
            <p:ph type="body" idx="4294967295"/>
          </p:nvPr>
        </p:nvSpPr>
        <p:spPr>
          <a:xfrm>
            <a:off x="551238" y="1132635"/>
            <a:ext cx="5412534" cy="2709862"/>
          </a:xfrm>
        </p:spPr>
        <p:txBody>
          <a:bodyPr/>
          <a:lstStyle/>
          <a:p>
            <a:r>
              <a:rPr lang="en-US" sz="3000" dirty="0">
                <a:solidFill>
                  <a:schemeClr val="bg2">
                    <a:lumMod val="50000"/>
                  </a:schemeClr>
                </a:solidFill>
              </a:rPr>
              <a:t>Contact teacher </a:t>
            </a:r>
          </a:p>
          <a:p>
            <a:r>
              <a:rPr lang="en-US" sz="3000" dirty="0">
                <a:solidFill>
                  <a:schemeClr val="bg2">
                    <a:lumMod val="50000"/>
                  </a:schemeClr>
                </a:solidFill>
              </a:rPr>
              <a:t>Contact assistant principal assigned to student</a:t>
            </a:r>
          </a:p>
          <a:p>
            <a:r>
              <a:rPr lang="en-US" sz="3000" dirty="0">
                <a:solidFill>
                  <a:schemeClr val="bg2">
                    <a:lumMod val="50000"/>
                  </a:schemeClr>
                </a:solidFill>
              </a:rPr>
              <a:t>Contact principal</a:t>
            </a:r>
          </a:p>
          <a:p>
            <a:pPr marL="114300" indent="0">
              <a:buNone/>
            </a:pPr>
            <a:endParaRPr lang="en-US" dirty="0">
              <a:solidFill>
                <a:schemeClr val="bg2">
                  <a:lumMod val="50000"/>
                </a:schemeClr>
              </a:solidFill>
            </a:endParaRPr>
          </a:p>
        </p:txBody>
      </p:sp>
      <p:pic>
        <p:nvPicPr>
          <p:cNvPr id="5" name="Picture 4" descr="A picture containing icon&#10;&#10;Description automatically generated">
            <a:extLst>
              <a:ext uri="{FF2B5EF4-FFF2-40B4-BE49-F238E27FC236}">
                <a16:creationId xmlns:a16="http://schemas.microsoft.com/office/drawing/2014/main" id="{DECD09B9-35AA-4491-B9F3-9307BA018AA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67182" y="823631"/>
            <a:ext cx="2094379" cy="2094379"/>
          </a:xfrm>
          <a:prstGeom prst="rect">
            <a:avLst/>
          </a:prstGeom>
        </p:spPr>
      </p:pic>
      <p:pic>
        <p:nvPicPr>
          <p:cNvPr id="7" name="Picture 6" descr="Logo&#10;&#10;Description automatically generated">
            <a:extLst>
              <a:ext uri="{FF2B5EF4-FFF2-40B4-BE49-F238E27FC236}">
                <a16:creationId xmlns:a16="http://schemas.microsoft.com/office/drawing/2014/main" id="{516080B4-54FA-4479-8F25-76D2142427B6}"/>
              </a:ext>
            </a:extLst>
          </p:cNvPr>
          <p:cNvPicPr>
            <a:picLocks noChangeAspect="1"/>
          </p:cNvPicPr>
          <p:nvPr/>
        </p:nvPicPr>
        <p:blipFill>
          <a:blip r:embed="rId5"/>
          <a:stretch>
            <a:fillRect/>
          </a:stretch>
        </p:blipFill>
        <p:spPr>
          <a:xfrm>
            <a:off x="4294287" y="4233221"/>
            <a:ext cx="910279" cy="910279"/>
          </a:xfrm>
          <a:prstGeom prst="rect">
            <a:avLst/>
          </a:prstGeom>
        </p:spPr>
      </p:pic>
    </p:spTree>
    <p:extLst>
      <p:ext uri="{BB962C8B-B14F-4D97-AF65-F5344CB8AC3E}">
        <p14:creationId xmlns:p14="http://schemas.microsoft.com/office/powerpoint/2010/main" val="1237159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800100" y="481946"/>
            <a:ext cx="7543800" cy="1028700"/>
          </a:xfrm>
        </p:spPr>
        <p:txBody>
          <a:bodyPr>
            <a:normAutofit/>
          </a:bodyPr>
          <a:lstStyle/>
          <a:p>
            <a:pPr algn="ctr"/>
            <a:r>
              <a:rPr lang="en-US" dirty="0"/>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FE825CA-34DD-44CF-B82B-8E02B40D3B07}"/>
              </a:ext>
            </a:extLst>
          </p:cNvPr>
          <p:cNvPicPr>
            <a:picLocks noChangeAspect="1"/>
          </p:cNvPicPr>
          <p:nvPr/>
        </p:nvPicPr>
        <p:blipFill>
          <a:blip r:embed="rId8"/>
          <a:stretch>
            <a:fillRect/>
          </a:stretch>
        </p:blipFill>
        <p:spPr>
          <a:xfrm>
            <a:off x="0" y="1"/>
            <a:ext cx="9144000" cy="5143499"/>
          </a:xfrm>
          <a:prstGeom prst="rect">
            <a:avLst/>
          </a:prstGeom>
        </p:spPr>
      </p:pic>
      <p:pic>
        <p:nvPicPr>
          <p:cNvPr id="4" name="Picture 3">
            <a:extLst>
              <a:ext uri="{FF2B5EF4-FFF2-40B4-BE49-F238E27FC236}">
                <a16:creationId xmlns:a16="http://schemas.microsoft.com/office/drawing/2014/main" id="{FB8C262F-D1ED-4414-99CE-CA314BCFA797}"/>
              </a:ext>
            </a:extLst>
          </p:cNvPr>
          <p:cNvPicPr>
            <a:picLocks noChangeAspect="1"/>
          </p:cNvPicPr>
          <p:nvPr/>
        </p:nvPicPr>
        <p:blipFill>
          <a:blip r:embed="rId9"/>
          <a:stretch>
            <a:fillRect/>
          </a:stretch>
        </p:blipFill>
        <p:spPr>
          <a:xfrm>
            <a:off x="2964803" y="427296"/>
            <a:ext cx="3214394" cy="4288908"/>
          </a:xfrm>
          <a:prstGeom prst="rect">
            <a:avLst/>
          </a:prstGeom>
        </p:spPr>
      </p:pic>
      <p:sp>
        <p:nvSpPr>
          <p:cNvPr id="8" name="TextBox 7">
            <a:extLst>
              <a:ext uri="{FF2B5EF4-FFF2-40B4-BE49-F238E27FC236}">
                <a16:creationId xmlns:a16="http://schemas.microsoft.com/office/drawing/2014/main" id="{12448FC2-A8FE-4C5A-BE5F-6B33353580CE}"/>
              </a:ext>
            </a:extLst>
          </p:cNvPr>
          <p:cNvSpPr txBox="1"/>
          <p:nvPr/>
        </p:nvSpPr>
        <p:spPr>
          <a:xfrm>
            <a:off x="110802" y="4473830"/>
            <a:ext cx="2636668" cy="415498"/>
          </a:xfrm>
          <a:prstGeom prst="rect">
            <a:avLst/>
          </a:prstGeom>
          <a:noFill/>
        </p:spPr>
        <p:txBody>
          <a:bodyPr wrap="square" rtlCol="0">
            <a:spAutoFit/>
          </a:bodyPr>
          <a:lstStyle/>
          <a:p>
            <a:r>
              <a:rPr lang="en-US" sz="1050" dirty="0">
                <a:hlinkClick r:id="rId10"/>
              </a:rPr>
              <a:t>https://www.youtube.com/watch?v=8pdlZ9KWv3Q</a:t>
            </a:r>
            <a:r>
              <a:rPr lang="en-US" sz="1050" dirty="0"/>
              <a:t> </a:t>
            </a:r>
          </a:p>
        </p:txBody>
      </p:sp>
    </p:spTree>
    <p:extLst>
      <p:ext uri="{BB962C8B-B14F-4D97-AF65-F5344CB8AC3E}">
        <p14:creationId xmlns:p14="http://schemas.microsoft.com/office/powerpoint/2010/main" val="18324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8CA7-C723-42BE-9834-0E87F36EF0A1}"/>
              </a:ext>
            </a:extLst>
          </p:cNvPr>
          <p:cNvSpPr>
            <a:spLocks noGrp="1"/>
          </p:cNvSpPr>
          <p:nvPr>
            <p:ph type="title"/>
          </p:nvPr>
        </p:nvSpPr>
        <p:spPr/>
        <p:txBody>
          <a:bodyPr/>
          <a:lstStyle/>
          <a:p>
            <a:pPr algn="ctr"/>
            <a:r>
              <a:rPr lang="en-US" sz="3200" dirty="0"/>
              <a:t>Resources</a:t>
            </a:r>
          </a:p>
        </p:txBody>
      </p:sp>
      <p:sp>
        <p:nvSpPr>
          <p:cNvPr id="3" name="Text Placeholder 2">
            <a:extLst>
              <a:ext uri="{FF2B5EF4-FFF2-40B4-BE49-F238E27FC236}">
                <a16:creationId xmlns:a16="http://schemas.microsoft.com/office/drawing/2014/main" id="{EE6EFA63-11F7-4934-91AC-BD1D8C9F204E}"/>
              </a:ext>
            </a:extLst>
          </p:cNvPr>
          <p:cNvSpPr>
            <a:spLocks noGrp="1"/>
          </p:cNvSpPr>
          <p:nvPr>
            <p:ph type="body" idx="4294967295"/>
          </p:nvPr>
        </p:nvSpPr>
        <p:spPr>
          <a:xfrm>
            <a:off x="551238" y="1132635"/>
            <a:ext cx="6649662" cy="2709862"/>
          </a:xfrm>
        </p:spPr>
        <p:txBody>
          <a:bodyPr/>
          <a:lstStyle/>
          <a:p>
            <a:r>
              <a:rPr lang="en-US" sz="3000" dirty="0">
                <a:solidFill>
                  <a:schemeClr val="bg2">
                    <a:lumMod val="50000"/>
                  </a:schemeClr>
                </a:solidFill>
              </a:rPr>
              <a:t>Lifeways</a:t>
            </a:r>
          </a:p>
          <a:p>
            <a:pPr lvl="1">
              <a:spcBef>
                <a:spcPts val="0"/>
              </a:spcBef>
            </a:pPr>
            <a:r>
              <a:rPr lang="en-US" sz="2600" dirty="0">
                <a:solidFill>
                  <a:schemeClr val="bg2">
                    <a:lumMod val="50000"/>
                  </a:schemeClr>
                </a:solidFill>
              </a:rPr>
              <a:t>Ashley Jensen</a:t>
            </a:r>
          </a:p>
          <a:p>
            <a:r>
              <a:rPr lang="en-US" sz="3000" dirty="0">
                <a:solidFill>
                  <a:schemeClr val="bg2">
                    <a:lumMod val="50000"/>
                  </a:schemeClr>
                </a:solidFill>
              </a:rPr>
              <a:t>Behavior Management Systems</a:t>
            </a:r>
          </a:p>
          <a:p>
            <a:pPr lvl="1">
              <a:spcBef>
                <a:spcPts val="0"/>
              </a:spcBef>
            </a:pPr>
            <a:r>
              <a:rPr lang="en-US" sz="2600" dirty="0">
                <a:solidFill>
                  <a:schemeClr val="bg2">
                    <a:lumMod val="50000"/>
                  </a:schemeClr>
                </a:solidFill>
              </a:rPr>
              <a:t>Amber </a:t>
            </a:r>
            <a:r>
              <a:rPr lang="en-US" sz="2600" dirty="0" err="1">
                <a:solidFill>
                  <a:schemeClr val="bg2">
                    <a:lumMod val="50000"/>
                  </a:schemeClr>
                </a:solidFill>
              </a:rPr>
              <a:t>Wodzinski</a:t>
            </a:r>
            <a:endParaRPr lang="en-US" sz="2600" dirty="0">
              <a:solidFill>
                <a:schemeClr val="bg2">
                  <a:lumMod val="50000"/>
                </a:schemeClr>
              </a:solidFill>
            </a:endParaRPr>
          </a:p>
          <a:p>
            <a:r>
              <a:rPr lang="en-US" sz="3000" dirty="0">
                <a:solidFill>
                  <a:schemeClr val="bg2">
                    <a:lumMod val="50000"/>
                  </a:schemeClr>
                </a:solidFill>
              </a:rPr>
              <a:t>Liaisons</a:t>
            </a:r>
          </a:p>
          <a:p>
            <a:pPr lvl="1">
              <a:spcBef>
                <a:spcPts val="0"/>
              </a:spcBef>
            </a:pPr>
            <a:r>
              <a:rPr lang="en-US" sz="2600" dirty="0">
                <a:solidFill>
                  <a:schemeClr val="bg2">
                    <a:lumMod val="50000"/>
                  </a:schemeClr>
                </a:solidFill>
              </a:rPr>
              <a:t>Cody Rhoden</a:t>
            </a:r>
          </a:p>
          <a:p>
            <a:pPr lvl="1">
              <a:spcBef>
                <a:spcPts val="0"/>
              </a:spcBef>
            </a:pPr>
            <a:r>
              <a:rPr lang="en-US" sz="2600" dirty="0">
                <a:solidFill>
                  <a:schemeClr val="bg2">
                    <a:lumMod val="50000"/>
                  </a:schemeClr>
                </a:solidFill>
              </a:rPr>
              <a:t>Thad Schmit</a:t>
            </a:r>
          </a:p>
          <a:p>
            <a:pPr marL="114300" indent="0">
              <a:buNone/>
            </a:pPr>
            <a:endParaRPr lang="en-US" dirty="0">
              <a:solidFill>
                <a:schemeClr val="bg2">
                  <a:lumMod val="50000"/>
                </a:schemeClr>
              </a:solidFill>
            </a:endParaRPr>
          </a:p>
        </p:txBody>
      </p:sp>
      <p:pic>
        <p:nvPicPr>
          <p:cNvPr id="7" name="Picture 6" descr="Logo&#10;&#10;Description automatically generated">
            <a:extLst>
              <a:ext uri="{FF2B5EF4-FFF2-40B4-BE49-F238E27FC236}">
                <a16:creationId xmlns:a16="http://schemas.microsoft.com/office/drawing/2014/main" id="{516080B4-54FA-4479-8F25-76D2142427B6}"/>
              </a:ext>
            </a:extLst>
          </p:cNvPr>
          <p:cNvPicPr>
            <a:picLocks noChangeAspect="1"/>
          </p:cNvPicPr>
          <p:nvPr/>
        </p:nvPicPr>
        <p:blipFill>
          <a:blip r:embed="rId3"/>
          <a:stretch>
            <a:fillRect/>
          </a:stretch>
        </p:blipFill>
        <p:spPr>
          <a:xfrm>
            <a:off x="4294287" y="4233221"/>
            <a:ext cx="910279" cy="910279"/>
          </a:xfrm>
          <a:prstGeom prst="rect">
            <a:avLst/>
          </a:prstGeom>
        </p:spPr>
      </p:pic>
      <p:pic>
        <p:nvPicPr>
          <p:cNvPr id="6" name="Picture 5">
            <a:extLst>
              <a:ext uri="{FF2B5EF4-FFF2-40B4-BE49-F238E27FC236}">
                <a16:creationId xmlns:a16="http://schemas.microsoft.com/office/drawing/2014/main" id="{B97B4CB9-26E1-49BE-A4C5-42C3020A0C3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355436" y="-202214"/>
            <a:ext cx="4312227" cy="2156114"/>
          </a:xfrm>
          <a:prstGeom prst="rect">
            <a:avLst/>
          </a:prstGeom>
        </p:spPr>
      </p:pic>
    </p:spTree>
    <p:extLst>
      <p:ext uri="{BB962C8B-B14F-4D97-AF65-F5344CB8AC3E}">
        <p14:creationId xmlns:p14="http://schemas.microsoft.com/office/powerpoint/2010/main" val="1549953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4F5CE-E863-48C0-A318-4E4A3241FF6C}"/>
              </a:ext>
            </a:extLst>
          </p:cNvPr>
          <p:cNvSpPr>
            <a:spLocks noGrp="1"/>
          </p:cNvSpPr>
          <p:nvPr>
            <p:ph type="title"/>
          </p:nvPr>
        </p:nvSpPr>
        <p:spPr>
          <a:xfrm>
            <a:off x="397941" y="409272"/>
            <a:ext cx="8222100" cy="767700"/>
          </a:xfrm>
        </p:spPr>
        <p:txBody>
          <a:bodyPr/>
          <a:lstStyle/>
          <a:p>
            <a:pPr algn="ctr"/>
            <a:r>
              <a:rPr lang="en-US" dirty="0"/>
              <a:t>Registration Resources</a:t>
            </a:r>
          </a:p>
        </p:txBody>
      </p:sp>
      <p:sp>
        <p:nvSpPr>
          <p:cNvPr id="4" name="Text Placeholder 3">
            <a:extLst>
              <a:ext uri="{FF2B5EF4-FFF2-40B4-BE49-F238E27FC236}">
                <a16:creationId xmlns:a16="http://schemas.microsoft.com/office/drawing/2014/main" id="{DB9B3E95-4612-4427-BE21-7CA976A70C64}"/>
              </a:ext>
            </a:extLst>
          </p:cNvPr>
          <p:cNvSpPr>
            <a:spLocks noGrp="1"/>
          </p:cNvSpPr>
          <p:nvPr>
            <p:ph type="body" idx="1"/>
          </p:nvPr>
        </p:nvSpPr>
        <p:spPr>
          <a:xfrm>
            <a:off x="460950" y="2167846"/>
            <a:ext cx="8222100" cy="2710200"/>
          </a:xfrm>
        </p:spPr>
        <p:txBody>
          <a:bodyPr/>
          <a:lstStyle/>
          <a:p>
            <a:r>
              <a:rPr lang="en-US" sz="2200" dirty="0">
                <a:solidFill>
                  <a:schemeClr val="bg2"/>
                </a:solidFill>
              </a:rPr>
              <a:t>Commonly Asked Questions Sheet</a:t>
            </a:r>
          </a:p>
          <a:p>
            <a:r>
              <a:rPr lang="en-US" sz="2200" dirty="0">
                <a:solidFill>
                  <a:schemeClr val="bg2"/>
                </a:solidFill>
              </a:rPr>
              <a:t>Course Selection Sheet</a:t>
            </a:r>
          </a:p>
          <a:p>
            <a:r>
              <a:rPr lang="en-US" sz="2200" dirty="0">
                <a:solidFill>
                  <a:schemeClr val="bg2"/>
                </a:solidFill>
              </a:rPr>
              <a:t>Freshman Academy Course Guidebook</a:t>
            </a:r>
          </a:p>
          <a:p>
            <a:r>
              <a:rPr lang="en-US" sz="2200" dirty="0">
                <a:solidFill>
                  <a:schemeClr val="bg2"/>
                </a:solidFill>
              </a:rPr>
              <a:t>8</a:t>
            </a:r>
            <a:r>
              <a:rPr lang="en-US" sz="2200" baseline="30000" dirty="0">
                <a:solidFill>
                  <a:schemeClr val="bg2"/>
                </a:solidFill>
              </a:rPr>
              <a:t>th</a:t>
            </a:r>
            <a:r>
              <a:rPr lang="en-US" sz="2200" dirty="0">
                <a:solidFill>
                  <a:schemeClr val="bg2"/>
                </a:solidFill>
              </a:rPr>
              <a:t> Grade Information Night Video</a:t>
            </a:r>
          </a:p>
          <a:p>
            <a:r>
              <a:rPr lang="en-US" sz="2200" dirty="0">
                <a:solidFill>
                  <a:schemeClr val="bg2"/>
                </a:solidFill>
              </a:rPr>
              <a:t>Class of 2024 Course Selection Video</a:t>
            </a:r>
          </a:p>
          <a:p>
            <a:endParaRPr lang="en-US" dirty="0">
              <a:solidFill>
                <a:schemeClr val="bg2">
                  <a:lumMod val="50000"/>
                </a:schemeClr>
              </a:solidFill>
            </a:endParaRPr>
          </a:p>
        </p:txBody>
      </p:sp>
      <p:pic>
        <p:nvPicPr>
          <p:cNvPr id="8" name="Picture 7" descr="Logo&#10;&#10;Description automatically generated">
            <a:extLst>
              <a:ext uri="{FF2B5EF4-FFF2-40B4-BE49-F238E27FC236}">
                <a16:creationId xmlns:a16="http://schemas.microsoft.com/office/drawing/2014/main" id="{4E255F0C-5D0A-4FAB-B339-5CBD5D10BDF3}"/>
              </a:ext>
            </a:extLst>
          </p:cNvPr>
          <p:cNvPicPr>
            <a:picLocks noChangeAspect="1"/>
          </p:cNvPicPr>
          <p:nvPr/>
        </p:nvPicPr>
        <p:blipFill>
          <a:blip r:embed="rId3"/>
          <a:stretch>
            <a:fillRect/>
          </a:stretch>
        </p:blipFill>
        <p:spPr>
          <a:xfrm>
            <a:off x="3996322" y="1035355"/>
            <a:ext cx="1025338" cy="1025338"/>
          </a:xfrm>
          <a:prstGeom prst="rect">
            <a:avLst/>
          </a:prstGeom>
        </p:spPr>
      </p:pic>
    </p:spTree>
    <p:extLst>
      <p:ext uri="{BB962C8B-B14F-4D97-AF65-F5344CB8AC3E}">
        <p14:creationId xmlns:p14="http://schemas.microsoft.com/office/powerpoint/2010/main" val="295055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100000">
              <a:srgbClr val="203E13"/>
            </a:gs>
          </a:gsLst>
          <a:lin ang="5400012"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F81C-F3DE-43D4-B8B8-2CD5AE6A9A7F}"/>
              </a:ext>
            </a:extLst>
          </p:cNvPr>
          <p:cNvSpPr>
            <a:spLocks noGrp="1"/>
          </p:cNvSpPr>
          <p:nvPr>
            <p:ph type="title"/>
          </p:nvPr>
        </p:nvSpPr>
        <p:spPr>
          <a:xfrm>
            <a:off x="518965" y="489012"/>
            <a:ext cx="8222100" cy="767700"/>
          </a:xfrm>
        </p:spPr>
        <p:txBody>
          <a:bodyPr/>
          <a:lstStyle/>
          <a:p>
            <a:pPr algn="ctr"/>
            <a:r>
              <a:rPr lang="en-US" sz="4000" dirty="0"/>
              <a:t>Welcome to Stevens High School</a:t>
            </a:r>
          </a:p>
        </p:txBody>
      </p:sp>
      <p:sp>
        <p:nvSpPr>
          <p:cNvPr id="3" name="Text Placeholder 2">
            <a:extLst>
              <a:ext uri="{FF2B5EF4-FFF2-40B4-BE49-F238E27FC236}">
                <a16:creationId xmlns:a16="http://schemas.microsoft.com/office/drawing/2014/main" id="{63ED7D7F-9FAC-48C9-997A-2D3E277A2FF9}"/>
              </a:ext>
            </a:extLst>
          </p:cNvPr>
          <p:cNvSpPr>
            <a:spLocks noGrp="1"/>
          </p:cNvSpPr>
          <p:nvPr>
            <p:ph type="body" idx="1"/>
          </p:nvPr>
        </p:nvSpPr>
        <p:spPr/>
        <p:txBody>
          <a:bodyPr/>
          <a:lstStyle/>
          <a:p>
            <a:pPr marL="114300" indent="0">
              <a:buNone/>
            </a:pPr>
            <a:r>
              <a:rPr lang="en-US" sz="2600" dirty="0">
                <a:solidFill>
                  <a:schemeClr val="bg2"/>
                </a:solidFill>
              </a:rPr>
              <a:t>8</a:t>
            </a:r>
            <a:r>
              <a:rPr lang="en-US" sz="2600" baseline="30000" dirty="0">
                <a:solidFill>
                  <a:schemeClr val="bg2"/>
                </a:solidFill>
              </a:rPr>
              <a:t>th</a:t>
            </a:r>
            <a:r>
              <a:rPr lang="en-US" sz="2600" dirty="0">
                <a:solidFill>
                  <a:schemeClr val="bg2"/>
                </a:solidFill>
              </a:rPr>
              <a:t> Grade Information Night</a:t>
            </a:r>
          </a:p>
          <a:p>
            <a:pPr lvl="1">
              <a:spcBef>
                <a:spcPts val="0"/>
              </a:spcBef>
            </a:pPr>
            <a:r>
              <a:rPr lang="en-US" sz="2000" dirty="0">
                <a:solidFill>
                  <a:schemeClr val="bg2"/>
                </a:solidFill>
              </a:rPr>
              <a:t>Course Selection Process</a:t>
            </a:r>
          </a:p>
          <a:p>
            <a:pPr lvl="1">
              <a:spcBef>
                <a:spcPts val="0"/>
              </a:spcBef>
            </a:pPr>
            <a:r>
              <a:rPr lang="en-US" sz="2000" dirty="0">
                <a:solidFill>
                  <a:schemeClr val="bg2"/>
                </a:solidFill>
              </a:rPr>
              <a:t>Graduation Requirements</a:t>
            </a:r>
          </a:p>
          <a:p>
            <a:pPr lvl="1">
              <a:spcBef>
                <a:spcPts val="0"/>
              </a:spcBef>
            </a:pPr>
            <a:r>
              <a:rPr lang="en-US" sz="2000" dirty="0">
                <a:solidFill>
                  <a:schemeClr val="bg2"/>
                </a:solidFill>
              </a:rPr>
              <a:t>Transition to Stevens High School</a:t>
            </a:r>
          </a:p>
          <a:p>
            <a:pPr lvl="1">
              <a:spcBef>
                <a:spcPts val="0"/>
              </a:spcBef>
            </a:pPr>
            <a:r>
              <a:rPr lang="en-US" sz="2000" dirty="0">
                <a:solidFill>
                  <a:schemeClr val="bg2"/>
                </a:solidFill>
              </a:rPr>
              <a:t>Department Showcase</a:t>
            </a:r>
          </a:p>
          <a:p>
            <a:pPr lvl="1"/>
            <a:endParaRPr lang="en-US" dirty="0"/>
          </a:p>
        </p:txBody>
      </p:sp>
      <p:pic>
        <p:nvPicPr>
          <p:cNvPr id="5" name="Picture 4" descr="Logo&#10;&#10;Description automatically generated">
            <a:extLst>
              <a:ext uri="{FF2B5EF4-FFF2-40B4-BE49-F238E27FC236}">
                <a16:creationId xmlns:a16="http://schemas.microsoft.com/office/drawing/2014/main" id="{5E4AD17E-275B-4EDE-9673-47995E1188BD}"/>
              </a:ext>
            </a:extLst>
          </p:cNvPr>
          <p:cNvPicPr>
            <a:picLocks noChangeAspect="1"/>
          </p:cNvPicPr>
          <p:nvPr/>
        </p:nvPicPr>
        <p:blipFill>
          <a:blip r:embed="rId3"/>
          <a:stretch>
            <a:fillRect/>
          </a:stretch>
        </p:blipFill>
        <p:spPr>
          <a:xfrm>
            <a:off x="4059331" y="1075225"/>
            <a:ext cx="1025338" cy="1025338"/>
          </a:xfrm>
          <a:prstGeom prst="rect">
            <a:avLst/>
          </a:prstGeom>
        </p:spPr>
      </p:pic>
    </p:spTree>
    <p:extLst>
      <p:ext uri="{BB962C8B-B14F-4D97-AF65-F5344CB8AC3E}">
        <p14:creationId xmlns:p14="http://schemas.microsoft.com/office/powerpoint/2010/main" val="694656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computer with a blank screen&#10;&#10;Description automatically generated with medium confidence">
            <a:extLst>
              <a:ext uri="{FF2B5EF4-FFF2-40B4-BE49-F238E27FC236}">
                <a16:creationId xmlns:a16="http://schemas.microsoft.com/office/drawing/2014/main" id="{038F3AB6-0FBF-4E57-9F6C-36D0C6EA589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62206" y="1899053"/>
            <a:ext cx="1713964" cy="1635993"/>
          </a:xfrm>
          <a:prstGeom prst="rect">
            <a:avLst/>
          </a:prstGeom>
        </p:spPr>
      </p:pic>
      <p:sp>
        <p:nvSpPr>
          <p:cNvPr id="4" name="Title 3">
            <a:extLst>
              <a:ext uri="{FF2B5EF4-FFF2-40B4-BE49-F238E27FC236}">
                <a16:creationId xmlns:a16="http://schemas.microsoft.com/office/drawing/2014/main" id="{19AFDD4F-2AE5-4C65-A1D7-CA0D9B27ADDE}"/>
              </a:ext>
            </a:extLst>
          </p:cNvPr>
          <p:cNvSpPr>
            <a:spLocks noGrp="1"/>
          </p:cNvSpPr>
          <p:nvPr>
            <p:ph type="title"/>
          </p:nvPr>
        </p:nvSpPr>
        <p:spPr/>
        <p:txBody>
          <a:bodyPr/>
          <a:lstStyle/>
          <a:p>
            <a:pPr algn="ctr"/>
            <a:r>
              <a:rPr lang="en-US" sz="3200" dirty="0"/>
              <a:t>Transition Components</a:t>
            </a:r>
          </a:p>
        </p:txBody>
      </p:sp>
      <p:sp>
        <p:nvSpPr>
          <p:cNvPr id="3" name="Text Placeholder 2">
            <a:extLst>
              <a:ext uri="{FF2B5EF4-FFF2-40B4-BE49-F238E27FC236}">
                <a16:creationId xmlns:a16="http://schemas.microsoft.com/office/drawing/2014/main" id="{094649B5-1E7B-4BA9-8E54-017059E9E5DA}"/>
              </a:ext>
            </a:extLst>
          </p:cNvPr>
          <p:cNvSpPr>
            <a:spLocks noGrp="1"/>
          </p:cNvSpPr>
          <p:nvPr>
            <p:ph type="body" idx="4294967295"/>
          </p:nvPr>
        </p:nvSpPr>
        <p:spPr>
          <a:xfrm>
            <a:off x="219150" y="626269"/>
            <a:ext cx="8223250" cy="4181559"/>
          </a:xfrm>
        </p:spPr>
        <p:txBody>
          <a:bodyPr/>
          <a:lstStyle/>
          <a:p>
            <a:r>
              <a:rPr lang="en-US" sz="3200" dirty="0">
                <a:solidFill>
                  <a:schemeClr val="bg2"/>
                </a:solidFill>
              </a:rPr>
              <a:t>August 2022</a:t>
            </a:r>
          </a:p>
          <a:p>
            <a:pPr lvl="1">
              <a:spcBef>
                <a:spcPts val="0"/>
              </a:spcBef>
            </a:pPr>
            <a:r>
              <a:rPr lang="en-US" sz="2600" dirty="0">
                <a:solidFill>
                  <a:schemeClr val="bg2"/>
                </a:solidFill>
              </a:rPr>
              <a:t>9</a:t>
            </a:r>
            <a:r>
              <a:rPr lang="en-US" sz="2600" baseline="30000" dirty="0">
                <a:solidFill>
                  <a:schemeClr val="bg2"/>
                </a:solidFill>
              </a:rPr>
              <a:t>th</a:t>
            </a:r>
            <a:r>
              <a:rPr lang="en-US" sz="2600" dirty="0">
                <a:solidFill>
                  <a:schemeClr val="bg2"/>
                </a:solidFill>
              </a:rPr>
              <a:t> Grade Orientation</a:t>
            </a:r>
          </a:p>
          <a:p>
            <a:pPr lvl="2">
              <a:spcBef>
                <a:spcPts val="0"/>
              </a:spcBef>
            </a:pPr>
            <a:r>
              <a:rPr lang="en-US" sz="2200" dirty="0">
                <a:solidFill>
                  <a:schemeClr val="bg2"/>
                </a:solidFill>
              </a:rPr>
              <a:t>ID Picture</a:t>
            </a:r>
          </a:p>
          <a:p>
            <a:pPr lvl="2">
              <a:spcBef>
                <a:spcPts val="0"/>
              </a:spcBef>
            </a:pPr>
            <a:r>
              <a:rPr lang="en-US" sz="2200" dirty="0">
                <a:solidFill>
                  <a:schemeClr val="bg2"/>
                </a:solidFill>
              </a:rPr>
              <a:t>Laptop </a:t>
            </a:r>
          </a:p>
          <a:p>
            <a:pPr lvl="2">
              <a:spcBef>
                <a:spcPts val="0"/>
              </a:spcBef>
            </a:pPr>
            <a:r>
              <a:rPr lang="en-US" sz="2200" dirty="0">
                <a:solidFill>
                  <a:schemeClr val="bg2"/>
                </a:solidFill>
              </a:rPr>
              <a:t>Locker </a:t>
            </a:r>
          </a:p>
          <a:p>
            <a:pPr lvl="2">
              <a:spcBef>
                <a:spcPts val="0"/>
              </a:spcBef>
            </a:pPr>
            <a:r>
              <a:rPr lang="en-US" sz="2200" dirty="0">
                <a:solidFill>
                  <a:schemeClr val="bg2"/>
                </a:solidFill>
              </a:rPr>
              <a:t>Schedule</a:t>
            </a:r>
          </a:p>
          <a:p>
            <a:pPr lvl="2">
              <a:spcBef>
                <a:spcPts val="0"/>
              </a:spcBef>
            </a:pPr>
            <a:r>
              <a:rPr lang="en-US" sz="2200" dirty="0">
                <a:solidFill>
                  <a:schemeClr val="bg2"/>
                </a:solidFill>
              </a:rPr>
              <a:t>Tour</a:t>
            </a:r>
          </a:p>
          <a:p>
            <a:pPr lvl="1">
              <a:spcBef>
                <a:spcPts val="0"/>
              </a:spcBef>
            </a:pPr>
            <a:r>
              <a:rPr lang="en-US" sz="2600" dirty="0">
                <a:solidFill>
                  <a:schemeClr val="bg2"/>
                </a:solidFill>
              </a:rPr>
              <a:t>Open House</a:t>
            </a:r>
          </a:p>
          <a:p>
            <a:pPr marL="596900" lvl="1" indent="0">
              <a:spcBef>
                <a:spcPts val="0"/>
              </a:spcBef>
              <a:buNone/>
            </a:pPr>
            <a:endParaRPr lang="en-US" dirty="0">
              <a:solidFill>
                <a:schemeClr val="bg2"/>
              </a:solidFill>
            </a:endParaRPr>
          </a:p>
          <a:p>
            <a:pPr marL="596900" lvl="1" indent="0">
              <a:spcBef>
                <a:spcPts val="0"/>
              </a:spcBef>
              <a:buNone/>
            </a:pPr>
            <a:r>
              <a:rPr lang="en-US" sz="1800" dirty="0">
                <a:solidFill>
                  <a:schemeClr val="bg2"/>
                </a:solidFill>
              </a:rPr>
              <a:t>Exact dates and times provided in August mailing</a:t>
            </a:r>
          </a:p>
          <a:p>
            <a:pPr lvl="2">
              <a:spcBef>
                <a:spcPts val="0"/>
              </a:spcBef>
            </a:pPr>
            <a:endParaRPr lang="en-US" dirty="0">
              <a:solidFill>
                <a:schemeClr val="bg2"/>
              </a:solidFill>
            </a:endParaRPr>
          </a:p>
          <a:p>
            <a:pPr lvl="2"/>
            <a:endParaRPr lang="en-US" dirty="0">
              <a:solidFill>
                <a:schemeClr val="bg2"/>
              </a:solidFill>
            </a:endParaRPr>
          </a:p>
        </p:txBody>
      </p:sp>
      <p:pic>
        <p:nvPicPr>
          <p:cNvPr id="6" name="Picture 5" descr="A picture containing cabinet, white&#10;&#10;Description automatically generated">
            <a:extLst>
              <a:ext uri="{FF2B5EF4-FFF2-40B4-BE49-F238E27FC236}">
                <a16:creationId xmlns:a16="http://schemas.microsoft.com/office/drawing/2014/main" id="{1946A082-5804-4184-8262-66523A34103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77436" y="957461"/>
            <a:ext cx="1677699" cy="1119587"/>
          </a:xfrm>
          <a:prstGeom prst="rect">
            <a:avLst/>
          </a:prstGeom>
        </p:spPr>
      </p:pic>
      <p:sp>
        <p:nvSpPr>
          <p:cNvPr id="10" name="TextBox 9">
            <a:extLst>
              <a:ext uri="{FF2B5EF4-FFF2-40B4-BE49-F238E27FC236}">
                <a16:creationId xmlns:a16="http://schemas.microsoft.com/office/drawing/2014/main" id="{BFC3792C-BE3F-4784-9F9B-1A58F3CB4A93}"/>
              </a:ext>
            </a:extLst>
          </p:cNvPr>
          <p:cNvSpPr txBox="1"/>
          <p:nvPr/>
        </p:nvSpPr>
        <p:spPr>
          <a:xfrm>
            <a:off x="5275663" y="5295578"/>
            <a:ext cx="1990655" cy="369332"/>
          </a:xfrm>
          <a:prstGeom prst="rect">
            <a:avLst/>
          </a:prstGeom>
          <a:noFill/>
        </p:spPr>
        <p:txBody>
          <a:bodyPr wrap="square" rtlCol="0">
            <a:spAutoFit/>
          </a:bodyPr>
          <a:lstStyle/>
          <a:p>
            <a:r>
              <a:rPr lang="en-US" sz="900">
                <a:hlinkClick r:id="rId4" tooltip="http://www.namanb.com/2009/06/samsung-r522-laptop-review.html"/>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398702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D93A-222A-46AA-B667-5F226200C0F1}"/>
              </a:ext>
            </a:extLst>
          </p:cNvPr>
          <p:cNvSpPr>
            <a:spLocks noGrp="1"/>
          </p:cNvSpPr>
          <p:nvPr>
            <p:ph type="title"/>
          </p:nvPr>
        </p:nvSpPr>
        <p:spPr>
          <a:gradFill>
            <a:gsLst>
              <a:gs pos="0">
                <a:schemeClr val="tx1">
                  <a:lumMod val="75000"/>
                </a:schemeClr>
              </a:gs>
              <a:gs pos="100000">
                <a:srgbClr val="203E13"/>
              </a:gs>
            </a:gsLst>
            <a:lin ang="5400012" scaled="0"/>
          </a:gradFill>
        </p:spPr>
        <p:txBody>
          <a:bodyPr/>
          <a:lstStyle/>
          <a:p>
            <a:pPr algn="ctr"/>
            <a:r>
              <a:rPr lang="en-US" sz="3200" dirty="0"/>
              <a:t>What Can You Expect?</a:t>
            </a:r>
          </a:p>
        </p:txBody>
      </p:sp>
      <p:sp>
        <p:nvSpPr>
          <p:cNvPr id="3" name="Text Placeholder 2">
            <a:extLst>
              <a:ext uri="{FF2B5EF4-FFF2-40B4-BE49-F238E27FC236}">
                <a16:creationId xmlns:a16="http://schemas.microsoft.com/office/drawing/2014/main" id="{1594DE96-68D6-4F8B-B2CA-F2B699789C4C}"/>
              </a:ext>
            </a:extLst>
          </p:cNvPr>
          <p:cNvSpPr>
            <a:spLocks noGrp="1"/>
          </p:cNvSpPr>
          <p:nvPr>
            <p:ph type="body" idx="4294967295"/>
          </p:nvPr>
        </p:nvSpPr>
        <p:spPr>
          <a:xfrm>
            <a:off x="584574" y="1341064"/>
            <a:ext cx="8223250" cy="2709862"/>
          </a:xfrm>
        </p:spPr>
        <p:txBody>
          <a:bodyPr/>
          <a:lstStyle/>
          <a:p>
            <a:r>
              <a:rPr lang="en-US" sz="2400" dirty="0">
                <a:solidFill>
                  <a:schemeClr val="bg2"/>
                </a:solidFill>
              </a:rPr>
              <a:t>Student ID </a:t>
            </a:r>
          </a:p>
          <a:p>
            <a:r>
              <a:rPr lang="en-US" sz="2400" dirty="0">
                <a:solidFill>
                  <a:schemeClr val="bg2"/>
                </a:solidFill>
              </a:rPr>
              <a:t>Closed Campus/Closed Lunch</a:t>
            </a:r>
          </a:p>
          <a:p>
            <a:r>
              <a:rPr lang="en-US" sz="2400" dirty="0">
                <a:solidFill>
                  <a:schemeClr val="bg2"/>
                </a:solidFill>
              </a:rPr>
              <a:t>Eligibility </a:t>
            </a:r>
          </a:p>
          <a:p>
            <a:r>
              <a:rPr lang="en-US" sz="2400" dirty="0">
                <a:solidFill>
                  <a:schemeClr val="bg2"/>
                </a:solidFill>
              </a:rPr>
              <a:t>High School Community</a:t>
            </a:r>
          </a:p>
          <a:p>
            <a:pPr marL="114300" indent="0">
              <a:buNone/>
            </a:pPr>
            <a:endParaRPr lang="en-US" sz="2400" dirty="0">
              <a:solidFill>
                <a:schemeClr val="bg2"/>
              </a:solidFill>
            </a:endParaRPr>
          </a:p>
          <a:p>
            <a:endParaRPr lang="en-US" dirty="0">
              <a:solidFill>
                <a:schemeClr val="bg2"/>
              </a:solidFill>
            </a:endParaRPr>
          </a:p>
        </p:txBody>
      </p:sp>
      <p:pic>
        <p:nvPicPr>
          <p:cNvPr id="5" name="Picture 4">
            <a:extLst>
              <a:ext uri="{FF2B5EF4-FFF2-40B4-BE49-F238E27FC236}">
                <a16:creationId xmlns:a16="http://schemas.microsoft.com/office/drawing/2014/main" id="{C6D2B95B-5F70-4ADE-83EB-C1C1EE113810}"/>
              </a:ext>
            </a:extLst>
          </p:cNvPr>
          <p:cNvPicPr>
            <a:picLocks noChangeAspect="1"/>
          </p:cNvPicPr>
          <p:nvPr/>
        </p:nvPicPr>
        <p:blipFill>
          <a:blip r:embed="rId3"/>
          <a:stretch>
            <a:fillRect/>
          </a:stretch>
        </p:blipFill>
        <p:spPr>
          <a:xfrm>
            <a:off x="5295680" y="997025"/>
            <a:ext cx="3389799" cy="2412668"/>
          </a:xfrm>
          <a:prstGeom prst="rect">
            <a:avLst/>
          </a:prstGeom>
        </p:spPr>
      </p:pic>
      <p:pic>
        <p:nvPicPr>
          <p:cNvPr id="6" name="Picture 5" descr="Logo&#10;&#10;Description automatically generated">
            <a:extLst>
              <a:ext uri="{FF2B5EF4-FFF2-40B4-BE49-F238E27FC236}">
                <a16:creationId xmlns:a16="http://schemas.microsoft.com/office/drawing/2014/main" id="{CA678D1B-A779-44B0-A711-38E370BBF4CB}"/>
              </a:ext>
            </a:extLst>
          </p:cNvPr>
          <p:cNvPicPr>
            <a:picLocks noChangeAspect="1"/>
          </p:cNvPicPr>
          <p:nvPr/>
        </p:nvPicPr>
        <p:blipFill>
          <a:blip r:embed="rId4"/>
          <a:stretch>
            <a:fillRect/>
          </a:stretch>
        </p:blipFill>
        <p:spPr>
          <a:xfrm>
            <a:off x="4294287" y="4233221"/>
            <a:ext cx="910279" cy="910279"/>
          </a:xfrm>
          <a:prstGeom prst="rect">
            <a:avLst/>
          </a:prstGeom>
        </p:spPr>
      </p:pic>
    </p:spTree>
    <p:extLst>
      <p:ext uri="{BB962C8B-B14F-4D97-AF65-F5344CB8AC3E}">
        <p14:creationId xmlns:p14="http://schemas.microsoft.com/office/powerpoint/2010/main" val="1955596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34000">
              <a:srgbClr val="203E13"/>
            </a:gs>
          </a:gsLst>
          <a:lin ang="5400012"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D16F-84C9-4066-9A71-564BFBA7EB7D}"/>
              </a:ext>
            </a:extLst>
          </p:cNvPr>
          <p:cNvSpPr>
            <a:spLocks noGrp="1"/>
          </p:cNvSpPr>
          <p:nvPr>
            <p:ph type="title"/>
          </p:nvPr>
        </p:nvSpPr>
        <p:spPr/>
        <p:txBody>
          <a:bodyPr/>
          <a:lstStyle/>
          <a:p>
            <a:pPr algn="ctr"/>
            <a:r>
              <a:rPr lang="en-US" sz="3200" dirty="0"/>
              <a:t>Activities</a:t>
            </a:r>
          </a:p>
        </p:txBody>
      </p:sp>
      <p:pic>
        <p:nvPicPr>
          <p:cNvPr id="4" name="Picture 3">
            <a:extLst>
              <a:ext uri="{FF2B5EF4-FFF2-40B4-BE49-F238E27FC236}">
                <a16:creationId xmlns:a16="http://schemas.microsoft.com/office/drawing/2014/main" id="{ECF78595-C6B6-42B0-97C0-91A1DFF57228}"/>
              </a:ext>
            </a:extLst>
          </p:cNvPr>
          <p:cNvPicPr>
            <a:picLocks noChangeAspect="1"/>
          </p:cNvPicPr>
          <p:nvPr/>
        </p:nvPicPr>
        <p:blipFill>
          <a:blip r:embed="rId3"/>
          <a:stretch>
            <a:fillRect/>
          </a:stretch>
        </p:blipFill>
        <p:spPr>
          <a:xfrm>
            <a:off x="98250" y="1664466"/>
            <a:ext cx="9144000" cy="2921070"/>
          </a:xfrm>
          <a:prstGeom prst="rect">
            <a:avLst/>
          </a:prstGeom>
        </p:spPr>
      </p:pic>
      <p:sp>
        <p:nvSpPr>
          <p:cNvPr id="5" name="TextBox 4">
            <a:extLst>
              <a:ext uri="{FF2B5EF4-FFF2-40B4-BE49-F238E27FC236}">
                <a16:creationId xmlns:a16="http://schemas.microsoft.com/office/drawing/2014/main" id="{9B4A93A5-CF7F-4E9E-9F5C-8E3EBEDBCA15}"/>
              </a:ext>
            </a:extLst>
          </p:cNvPr>
          <p:cNvSpPr txBox="1"/>
          <p:nvPr/>
        </p:nvSpPr>
        <p:spPr>
          <a:xfrm>
            <a:off x="714615" y="991240"/>
            <a:ext cx="6293224" cy="584775"/>
          </a:xfrm>
          <a:prstGeom prst="rect">
            <a:avLst/>
          </a:prstGeom>
          <a:noFill/>
        </p:spPr>
        <p:txBody>
          <a:bodyPr wrap="square" rtlCol="0">
            <a:spAutoFit/>
          </a:bodyPr>
          <a:lstStyle/>
          <a:p>
            <a:r>
              <a:rPr lang="en-US" sz="3200" dirty="0"/>
              <a:t>stevensraiders.com</a:t>
            </a:r>
          </a:p>
        </p:txBody>
      </p:sp>
    </p:spTree>
    <p:extLst>
      <p:ext uri="{BB962C8B-B14F-4D97-AF65-F5344CB8AC3E}">
        <p14:creationId xmlns:p14="http://schemas.microsoft.com/office/powerpoint/2010/main" val="1490092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100000">
              <a:schemeClr val="tx1"/>
            </a:gs>
          </a:gsLst>
          <a:lin ang="5400012" scaled="0"/>
          <a:tileRect/>
        </a:gra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E6E587-236F-40F3-AF20-5AFF988A364F}"/>
              </a:ext>
            </a:extLst>
          </p:cNvPr>
          <p:cNvSpPr>
            <a:spLocks noGrp="1"/>
          </p:cNvSpPr>
          <p:nvPr>
            <p:ph type="body" idx="1"/>
          </p:nvPr>
        </p:nvSpPr>
        <p:spPr/>
        <p:txBody>
          <a:bodyPr/>
          <a:lstStyle/>
          <a:p>
            <a:pPr algn="ctr"/>
            <a:r>
              <a:rPr lang="en-US" sz="2600" dirty="0"/>
              <a:t>Welcome to the Raider Community!</a:t>
            </a:r>
          </a:p>
        </p:txBody>
      </p:sp>
      <p:pic>
        <p:nvPicPr>
          <p:cNvPr id="4" name="Picture 3">
            <a:extLst>
              <a:ext uri="{FF2B5EF4-FFF2-40B4-BE49-F238E27FC236}">
                <a16:creationId xmlns:a16="http://schemas.microsoft.com/office/drawing/2014/main" id="{20426966-F028-4EDC-A4EC-82BE1BC104D0}"/>
              </a:ext>
            </a:extLst>
          </p:cNvPr>
          <p:cNvPicPr>
            <a:picLocks noChangeAspect="1"/>
          </p:cNvPicPr>
          <p:nvPr/>
        </p:nvPicPr>
        <p:blipFill>
          <a:blip r:embed="rId3"/>
          <a:stretch>
            <a:fillRect/>
          </a:stretch>
        </p:blipFill>
        <p:spPr>
          <a:xfrm>
            <a:off x="5047496" y="-13577"/>
            <a:ext cx="945511" cy="1119980"/>
          </a:xfrm>
          <a:prstGeom prst="rect">
            <a:avLst/>
          </a:prstGeom>
        </p:spPr>
      </p:pic>
      <p:pic>
        <p:nvPicPr>
          <p:cNvPr id="8" name="Picture 7">
            <a:extLst>
              <a:ext uri="{FF2B5EF4-FFF2-40B4-BE49-F238E27FC236}">
                <a16:creationId xmlns:a16="http://schemas.microsoft.com/office/drawing/2014/main" id="{E03BC161-11F1-43D5-A80A-014358FB1E8C}"/>
              </a:ext>
            </a:extLst>
          </p:cNvPr>
          <p:cNvPicPr>
            <a:picLocks noChangeAspect="1"/>
          </p:cNvPicPr>
          <p:nvPr/>
        </p:nvPicPr>
        <p:blipFill>
          <a:blip r:embed="rId4"/>
          <a:stretch>
            <a:fillRect/>
          </a:stretch>
        </p:blipFill>
        <p:spPr>
          <a:xfrm>
            <a:off x="2951525" y="2701013"/>
            <a:ext cx="2283475" cy="1441523"/>
          </a:xfrm>
          <a:prstGeom prst="rect">
            <a:avLst/>
          </a:prstGeom>
        </p:spPr>
      </p:pic>
      <p:pic>
        <p:nvPicPr>
          <p:cNvPr id="12" name="Picture 11">
            <a:extLst>
              <a:ext uri="{FF2B5EF4-FFF2-40B4-BE49-F238E27FC236}">
                <a16:creationId xmlns:a16="http://schemas.microsoft.com/office/drawing/2014/main" id="{F1C117A2-8766-44E3-A892-6ACE09042579}"/>
              </a:ext>
            </a:extLst>
          </p:cNvPr>
          <p:cNvPicPr>
            <a:picLocks noChangeAspect="1"/>
          </p:cNvPicPr>
          <p:nvPr/>
        </p:nvPicPr>
        <p:blipFill>
          <a:blip r:embed="rId5"/>
          <a:stretch>
            <a:fillRect/>
          </a:stretch>
        </p:blipFill>
        <p:spPr>
          <a:xfrm>
            <a:off x="3019788" y="-13577"/>
            <a:ext cx="1380348" cy="1750085"/>
          </a:xfrm>
          <a:prstGeom prst="rect">
            <a:avLst/>
          </a:prstGeom>
        </p:spPr>
      </p:pic>
      <p:pic>
        <p:nvPicPr>
          <p:cNvPr id="16" name="Picture 15">
            <a:extLst>
              <a:ext uri="{FF2B5EF4-FFF2-40B4-BE49-F238E27FC236}">
                <a16:creationId xmlns:a16="http://schemas.microsoft.com/office/drawing/2014/main" id="{DBE3EA01-9BAE-44EF-BB2E-C96459F93EE3}"/>
              </a:ext>
            </a:extLst>
          </p:cNvPr>
          <p:cNvPicPr>
            <a:picLocks noChangeAspect="1"/>
          </p:cNvPicPr>
          <p:nvPr/>
        </p:nvPicPr>
        <p:blipFill>
          <a:blip r:embed="rId6"/>
          <a:stretch>
            <a:fillRect/>
          </a:stretch>
        </p:blipFill>
        <p:spPr>
          <a:xfrm>
            <a:off x="3260708" y="3881392"/>
            <a:ext cx="1987970" cy="830225"/>
          </a:xfrm>
          <a:prstGeom prst="rect">
            <a:avLst/>
          </a:prstGeom>
        </p:spPr>
      </p:pic>
      <p:pic>
        <p:nvPicPr>
          <p:cNvPr id="26" name="Picture 25">
            <a:extLst>
              <a:ext uri="{FF2B5EF4-FFF2-40B4-BE49-F238E27FC236}">
                <a16:creationId xmlns:a16="http://schemas.microsoft.com/office/drawing/2014/main" id="{1FAD388F-3AE9-480D-AB39-A7117CD53058}"/>
              </a:ext>
            </a:extLst>
          </p:cNvPr>
          <p:cNvPicPr>
            <a:picLocks noChangeAspect="1"/>
          </p:cNvPicPr>
          <p:nvPr/>
        </p:nvPicPr>
        <p:blipFill>
          <a:blip r:embed="rId7"/>
          <a:stretch>
            <a:fillRect/>
          </a:stretch>
        </p:blipFill>
        <p:spPr>
          <a:xfrm>
            <a:off x="7607676" y="3172208"/>
            <a:ext cx="1536324" cy="1539409"/>
          </a:xfrm>
          <a:prstGeom prst="rect">
            <a:avLst/>
          </a:prstGeom>
        </p:spPr>
      </p:pic>
      <p:pic>
        <p:nvPicPr>
          <p:cNvPr id="10" name="Picture 9">
            <a:extLst>
              <a:ext uri="{FF2B5EF4-FFF2-40B4-BE49-F238E27FC236}">
                <a16:creationId xmlns:a16="http://schemas.microsoft.com/office/drawing/2014/main" id="{5256724C-0B0A-4318-A2D7-BBBBF22E3574}"/>
              </a:ext>
            </a:extLst>
          </p:cNvPr>
          <p:cNvPicPr>
            <a:picLocks noChangeAspect="1"/>
          </p:cNvPicPr>
          <p:nvPr/>
        </p:nvPicPr>
        <p:blipFill>
          <a:blip r:embed="rId8"/>
          <a:stretch>
            <a:fillRect/>
          </a:stretch>
        </p:blipFill>
        <p:spPr>
          <a:xfrm>
            <a:off x="5580743" y="2482754"/>
            <a:ext cx="2413843" cy="1465098"/>
          </a:xfrm>
          <a:prstGeom prst="rect">
            <a:avLst/>
          </a:prstGeom>
        </p:spPr>
      </p:pic>
      <p:pic>
        <p:nvPicPr>
          <p:cNvPr id="18" name="Picture 17">
            <a:extLst>
              <a:ext uri="{FF2B5EF4-FFF2-40B4-BE49-F238E27FC236}">
                <a16:creationId xmlns:a16="http://schemas.microsoft.com/office/drawing/2014/main" id="{6867255E-4D22-40FC-BDB5-9F413B828CF2}"/>
              </a:ext>
            </a:extLst>
          </p:cNvPr>
          <p:cNvPicPr>
            <a:picLocks noChangeAspect="1"/>
          </p:cNvPicPr>
          <p:nvPr/>
        </p:nvPicPr>
        <p:blipFill>
          <a:blip r:embed="rId9"/>
          <a:stretch>
            <a:fillRect/>
          </a:stretch>
        </p:blipFill>
        <p:spPr>
          <a:xfrm>
            <a:off x="1699606" y="-14285"/>
            <a:ext cx="1501050" cy="1019581"/>
          </a:xfrm>
          <a:prstGeom prst="rect">
            <a:avLst/>
          </a:prstGeom>
        </p:spPr>
      </p:pic>
      <p:pic>
        <p:nvPicPr>
          <p:cNvPr id="20" name="Picture 19">
            <a:extLst>
              <a:ext uri="{FF2B5EF4-FFF2-40B4-BE49-F238E27FC236}">
                <a16:creationId xmlns:a16="http://schemas.microsoft.com/office/drawing/2014/main" id="{14787FC3-441C-4B44-9636-2E8A1007835F}"/>
              </a:ext>
            </a:extLst>
          </p:cNvPr>
          <p:cNvPicPr>
            <a:picLocks noChangeAspect="1"/>
          </p:cNvPicPr>
          <p:nvPr/>
        </p:nvPicPr>
        <p:blipFill>
          <a:blip r:embed="rId10"/>
          <a:stretch>
            <a:fillRect/>
          </a:stretch>
        </p:blipFill>
        <p:spPr>
          <a:xfrm>
            <a:off x="5601100" y="1082439"/>
            <a:ext cx="1700473" cy="1595476"/>
          </a:xfrm>
          <a:prstGeom prst="rect">
            <a:avLst/>
          </a:prstGeom>
        </p:spPr>
      </p:pic>
      <p:pic>
        <p:nvPicPr>
          <p:cNvPr id="32" name="Picture 31">
            <a:extLst>
              <a:ext uri="{FF2B5EF4-FFF2-40B4-BE49-F238E27FC236}">
                <a16:creationId xmlns:a16="http://schemas.microsoft.com/office/drawing/2014/main" id="{9818766B-9BCE-448A-8694-1C86236C8207}"/>
              </a:ext>
            </a:extLst>
          </p:cNvPr>
          <p:cNvPicPr>
            <a:picLocks noChangeAspect="1"/>
          </p:cNvPicPr>
          <p:nvPr/>
        </p:nvPicPr>
        <p:blipFill>
          <a:blip r:embed="rId11"/>
          <a:stretch>
            <a:fillRect/>
          </a:stretch>
        </p:blipFill>
        <p:spPr>
          <a:xfrm>
            <a:off x="4379688" y="823582"/>
            <a:ext cx="1288306" cy="1296426"/>
          </a:xfrm>
          <a:prstGeom prst="rect">
            <a:avLst/>
          </a:prstGeom>
        </p:spPr>
      </p:pic>
      <p:pic>
        <p:nvPicPr>
          <p:cNvPr id="34" name="Picture 33">
            <a:extLst>
              <a:ext uri="{FF2B5EF4-FFF2-40B4-BE49-F238E27FC236}">
                <a16:creationId xmlns:a16="http://schemas.microsoft.com/office/drawing/2014/main" id="{CD91015B-748F-4C3E-A97E-581521B5FC80}"/>
              </a:ext>
            </a:extLst>
          </p:cNvPr>
          <p:cNvPicPr>
            <a:picLocks noChangeAspect="1"/>
          </p:cNvPicPr>
          <p:nvPr/>
        </p:nvPicPr>
        <p:blipFill>
          <a:blip r:embed="rId12"/>
          <a:stretch>
            <a:fillRect/>
          </a:stretch>
        </p:blipFill>
        <p:spPr>
          <a:xfrm>
            <a:off x="-14863" y="0"/>
            <a:ext cx="1779177" cy="969316"/>
          </a:xfrm>
          <a:prstGeom prst="rect">
            <a:avLst/>
          </a:prstGeom>
        </p:spPr>
      </p:pic>
      <p:pic>
        <p:nvPicPr>
          <p:cNvPr id="36" name="Picture 35">
            <a:extLst>
              <a:ext uri="{FF2B5EF4-FFF2-40B4-BE49-F238E27FC236}">
                <a16:creationId xmlns:a16="http://schemas.microsoft.com/office/drawing/2014/main" id="{103BD270-0CB8-47F8-8645-EB2E14415B5F}"/>
              </a:ext>
            </a:extLst>
          </p:cNvPr>
          <p:cNvPicPr>
            <a:picLocks noChangeAspect="1"/>
          </p:cNvPicPr>
          <p:nvPr/>
        </p:nvPicPr>
        <p:blipFill>
          <a:blip r:embed="rId13"/>
          <a:stretch>
            <a:fillRect/>
          </a:stretch>
        </p:blipFill>
        <p:spPr>
          <a:xfrm>
            <a:off x="5753219" y="-12233"/>
            <a:ext cx="2491234" cy="1334589"/>
          </a:xfrm>
          <a:prstGeom prst="rect">
            <a:avLst/>
          </a:prstGeom>
        </p:spPr>
      </p:pic>
      <p:pic>
        <p:nvPicPr>
          <p:cNvPr id="38" name="Picture 37">
            <a:extLst>
              <a:ext uri="{FF2B5EF4-FFF2-40B4-BE49-F238E27FC236}">
                <a16:creationId xmlns:a16="http://schemas.microsoft.com/office/drawing/2014/main" id="{7C618679-C746-44D8-9822-B2A8A9A47823}"/>
              </a:ext>
            </a:extLst>
          </p:cNvPr>
          <p:cNvPicPr>
            <a:picLocks noChangeAspect="1"/>
          </p:cNvPicPr>
          <p:nvPr/>
        </p:nvPicPr>
        <p:blipFill>
          <a:blip r:embed="rId14"/>
          <a:stretch>
            <a:fillRect/>
          </a:stretch>
        </p:blipFill>
        <p:spPr>
          <a:xfrm>
            <a:off x="-12171" y="2333714"/>
            <a:ext cx="834865" cy="1268353"/>
          </a:xfrm>
          <a:prstGeom prst="rect">
            <a:avLst/>
          </a:prstGeom>
        </p:spPr>
      </p:pic>
      <p:pic>
        <p:nvPicPr>
          <p:cNvPr id="40" name="Picture 39">
            <a:extLst>
              <a:ext uri="{FF2B5EF4-FFF2-40B4-BE49-F238E27FC236}">
                <a16:creationId xmlns:a16="http://schemas.microsoft.com/office/drawing/2014/main" id="{05535F03-8BC5-4F2B-AF4F-E7744DDB2257}"/>
              </a:ext>
            </a:extLst>
          </p:cNvPr>
          <p:cNvPicPr>
            <a:picLocks noChangeAspect="1"/>
          </p:cNvPicPr>
          <p:nvPr/>
        </p:nvPicPr>
        <p:blipFill>
          <a:blip r:embed="rId15"/>
          <a:stretch>
            <a:fillRect/>
          </a:stretch>
        </p:blipFill>
        <p:spPr>
          <a:xfrm flipH="1">
            <a:off x="2479031" y="932967"/>
            <a:ext cx="585905" cy="1524855"/>
          </a:xfrm>
          <a:prstGeom prst="rect">
            <a:avLst/>
          </a:prstGeom>
        </p:spPr>
      </p:pic>
      <p:pic>
        <p:nvPicPr>
          <p:cNvPr id="42" name="Picture 41">
            <a:extLst>
              <a:ext uri="{FF2B5EF4-FFF2-40B4-BE49-F238E27FC236}">
                <a16:creationId xmlns:a16="http://schemas.microsoft.com/office/drawing/2014/main" id="{F1044233-ED6C-4258-B6B3-97DECD065F5D}"/>
              </a:ext>
            </a:extLst>
          </p:cNvPr>
          <p:cNvPicPr>
            <a:picLocks noChangeAspect="1"/>
          </p:cNvPicPr>
          <p:nvPr/>
        </p:nvPicPr>
        <p:blipFill>
          <a:blip r:embed="rId16"/>
          <a:stretch>
            <a:fillRect/>
          </a:stretch>
        </p:blipFill>
        <p:spPr>
          <a:xfrm>
            <a:off x="-20812" y="912416"/>
            <a:ext cx="1255228" cy="1478970"/>
          </a:xfrm>
          <a:prstGeom prst="rect">
            <a:avLst/>
          </a:prstGeom>
        </p:spPr>
      </p:pic>
      <p:pic>
        <p:nvPicPr>
          <p:cNvPr id="44" name="Picture 43">
            <a:extLst>
              <a:ext uri="{FF2B5EF4-FFF2-40B4-BE49-F238E27FC236}">
                <a16:creationId xmlns:a16="http://schemas.microsoft.com/office/drawing/2014/main" id="{134E4D8E-B4E4-411B-BD45-19286A3CF197}"/>
              </a:ext>
            </a:extLst>
          </p:cNvPr>
          <p:cNvPicPr>
            <a:picLocks noChangeAspect="1"/>
          </p:cNvPicPr>
          <p:nvPr/>
        </p:nvPicPr>
        <p:blipFill>
          <a:blip r:embed="rId17"/>
          <a:stretch>
            <a:fillRect/>
          </a:stretch>
        </p:blipFill>
        <p:spPr>
          <a:xfrm>
            <a:off x="1215054" y="1613752"/>
            <a:ext cx="1283340" cy="1034952"/>
          </a:xfrm>
          <a:prstGeom prst="rect">
            <a:avLst/>
          </a:prstGeom>
        </p:spPr>
      </p:pic>
      <p:pic>
        <p:nvPicPr>
          <p:cNvPr id="46" name="Picture 45">
            <a:extLst>
              <a:ext uri="{FF2B5EF4-FFF2-40B4-BE49-F238E27FC236}">
                <a16:creationId xmlns:a16="http://schemas.microsoft.com/office/drawing/2014/main" id="{D47344B0-C01D-4A88-81AD-63E707188043}"/>
              </a:ext>
            </a:extLst>
          </p:cNvPr>
          <p:cNvPicPr>
            <a:picLocks noChangeAspect="1"/>
          </p:cNvPicPr>
          <p:nvPr/>
        </p:nvPicPr>
        <p:blipFill>
          <a:blip r:embed="rId18"/>
          <a:stretch>
            <a:fillRect/>
          </a:stretch>
        </p:blipFill>
        <p:spPr>
          <a:xfrm>
            <a:off x="5211323" y="3860650"/>
            <a:ext cx="1787513" cy="850967"/>
          </a:xfrm>
          <a:prstGeom prst="rect">
            <a:avLst/>
          </a:prstGeom>
        </p:spPr>
      </p:pic>
      <p:pic>
        <p:nvPicPr>
          <p:cNvPr id="50" name="Picture 49">
            <a:extLst>
              <a:ext uri="{FF2B5EF4-FFF2-40B4-BE49-F238E27FC236}">
                <a16:creationId xmlns:a16="http://schemas.microsoft.com/office/drawing/2014/main" id="{867E603A-3194-49E8-9415-D1460AD3F929}"/>
              </a:ext>
            </a:extLst>
          </p:cNvPr>
          <p:cNvPicPr>
            <a:picLocks noChangeAspect="1"/>
          </p:cNvPicPr>
          <p:nvPr/>
        </p:nvPicPr>
        <p:blipFill>
          <a:blip r:embed="rId19"/>
          <a:stretch>
            <a:fillRect/>
          </a:stretch>
        </p:blipFill>
        <p:spPr>
          <a:xfrm>
            <a:off x="2969718" y="1722326"/>
            <a:ext cx="1779177" cy="1019581"/>
          </a:xfrm>
          <a:prstGeom prst="rect">
            <a:avLst/>
          </a:prstGeom>
        </p:spPr>
      </p:pic>
      <p:pic>
        <p:nvPicPr>
          <p:cNvPr id="52" name="Picture 51">
            <a:extLst>
              <a:ext uri="{FF2B5EF4-FFF2-40B4-BE49-F238E27FC236}">
                <a16:creationId xmlns:a16="http://schemas.microsoft.com/office/drawing/2014/main" id="{B49EC29F-E066-4972-92B9-3E1464A7AAED}"/>
              </a:ext>
            </a:extLst>
          </p:cNvPr>
          <p:cNvPicPr>
            <a:picLocks noChangeAspect="1"/>
          </p:cNvPicPr>
          <p:nvPr/>
        </p:nvPicPr>
        <p:blipFill>
          <a:blip r:embed="rId20"/>
          <a:stretch>
            <a:fillRect/>
          </a:stretch>
        </p:blipFill>
        <p:spPr>
          <a:xfrm>
            <a:off x="1128895" y="884117"/>
            <a:ext cx="1529554" cy="770163"/>
          </a:xfrm>
          <a:prstGeom prst="rect">
            <a:avLst/>
          </a:prstGeom>
        </p:spPr>
      </p:pic>
      <p:pic>
        <p:nvPicPr>
          <p:cNvPr id="56" name="Picture 55">
            <a:extLst>
              <a:ext uri="{FF2B5EF4-FFF2-40B4-BE49-F238E27FC236}">
                <a16:creationId xmlns:a16="http://schemas.microsoft.com/office/drawing/2014/main" id="{93AAAF95-14AF-4BC6-AD3D-A4D06D270F09}"/>
              </a:ext>
            </a:extLst>
          </p:cNvPr>
          <p:cNvPicPr>
            <a:picLocks noChangeAspect="1"/>
          </p:cNvPicPr>
          <p:nvPr/>
        </p:nvPicPr>
        <p:blipFill rotWithShape="1">
          <a:blip r:embed="rId21"/>
          <a:srcRect b="9607"/>
          <a:stretch/>
        </p:blipFill>
        <p:spPr>
          <a:xfrm>
            <a:off x="4673938" y="2035128"/>
            <a:ext cx="1521928" cy="682522"/>
          </a:xfrm>
          <a:prstGeom prst="rect">
            <a:avLst/>
          </a:prstGeom>
        </p:spPr>
      </p:pic>
      <p:pic>
        <p:nvPicPr>
          <p:cNvPr id="22" name="Picture 21">
            <a:extLst>
              <a:ext uri="{FF2B5EF4-FFF2-40B4-BE49-F238E27FC236}">
                <a16:creationId xmlns:a16="http://schemas.microsoft.com/office/drawing/2014/main" id="{976F4533-B7F9-4126-AC67-DF266D6CA742}"/>
              </a:ext>
            </a:extLst>
          </p:cNvPr>
          <p:cNvPicPr>
            <a:picLocks noChangeAspect="1"/>
          </p:cNvPicPr>
          <p:nvPr/>
        </p:nvPicPr>
        <p:blipFill>
          <a:blip r:embed="rId22"/>
          <a:stretch>
            <a:fillRect/>
          </a:stretch>
        </p:blipFill>
        <p:spPr>
          <a:xfrm>
            <a:off x="4394860" y="-13577"/>
            <a:ext cx="652636" cy="835767"/>
          </a:xfrm>
          <a:prstGeom prst="rect">
            <a:avLst/>
          </a:prstGeom>
        </p:spPr>
      </p:pic>
      <p:pic>
        <p:nvPicPr>
          <p:cNvPr id="48" name="Picture 47">
            <a:extLst>
              <a:ext uri="{FF2B5EF4-FFF2-40B4-BE49-F238E27FC236}">
                <a16:creationId xmlns:a16="http://schemas.microsoft.com/office/drawing/2014/main" id="{BCA2EF87-A078-47EB-AD68-528A7F179953}"/>
              </a:ext>
            </a:extLst>
          </p:cNvPr>
          <p:cNvPicPr>
            <a:picLocks noChangeAspect="1"/>
          </p:cNvPicPr>
          <p:nvPr/>
        </p:nvPicPr>
        <p:blipFill>
          <a:blip r:embed="rId23"/>
          <a:stretch>
            <a:fillRect/>
          </a:stretch>
        </p:blipFill>
        <p:spPr>
          <a:xfrm>
            <a:off x="5004366" y="2674297"/>
            <a:ext cx="754971" cy="1188678"/>
          </a:xfrm>
          <a:prstGeom prst="rect">
            <a:avLst/>
          </a:prstGeom>
        </p:spPr>
      </p:pic>
      <p:pic>
        <p:nvPicPr>
          <p:cNvPr id="28" name="Picture 27">
            <a:extLst>
              <a:ext uri="{FF2B5EF4-FFF2-40B4-BE49-F238E27FC236}">
                <a16:creationId xmlns:a16="http://schemas.microsoft.com/office/drawing/2014/main" id="{272285CD-21F5-4866-B38D-480178157F5D}"/>
              </a:ext>
            </a:extLst>
          </p:cNvPr>
          <p:cNvPicPr>
            <a:picLocks noChangeAspect="1"/>
          </p:cNvPicPr>
          <p:nvPr/>
        </p:nvPicPr>
        <p:blipFill>
          <a:blip r:embed="rId24"/>
          <a:stretch>
            <a:fillRect/>
          </a:stretch>
        </p:blipFill>
        <p:spPr>
          <a:xfrm>
            <a:off x="795148" y="2356454"/>
            <a:ext cx="2174569" cy="1312102"/>
          </a:xfrm>
          <a:prstGeom prst="rect">
            <a:avLst/>
          </a:prstGeom>
        </p:spPr>
      </p:pic>
      <p:pic>
        <p:nvPicPr>
          <p:cNvPr id="24" name="Picture 23">
            <a:extLst>
              <a:ext uri="{FF2B5EF4-FFF2-40B4-BE49-F238E27FC236}">
                <a16:creationId xmlns:a16="http://schemas.microsoft.com/office/drawing/2014/main" id="{B63C3B92-E29F-4E78-848A-C22041C9007F}"/>
              </a:ext>
            </a:extLst>
          </p:cNvPr>
          <p:cNvPicPr>
            <a:picLocks noChangeAspect="1"/>
          </p:cNvPicPr>
          <p:nvPr/>
        </p:nvPicPr>
        <p:blipFill>
          <a:blip r:embed="rId25"/>
          <a:stretch>
            <a:fillRect/>
          </a:stretch>
        </p:blipFill>
        <p:spPr>
          <a:xfrm>
            <a:off x="15017" y="3598906"/>
            <a:ext cx="3270927" cy="1117164"/>
          </a:xfrm>
          <a:prstGeom prst="rect">
            <a:avLst/>
          </a:prstGeom>
        </p:spPr>
      </p:pic>
      <p:pic>
        <p:nvPicPr>
          <p:cNvPr id="58" name="Picture 57">
            <a:extLst>
              <a:ext uri="{FF2B5EF4-FFF2-40B4-BE49-F238E27FC236}">
                <a16:creationId xmlns:a16="http://schemas.microsoft.com/office/drawing/2014/main" id="{D438E5D3-EC02-413B-9113-297A7C723568}"/>
              </a:ext>
            </a:extLst>
          </p:cNvPr>
          <p:cNvPicPr>
            <a:picLocks noChangeAspect="1"/>
          </p:cNvPicPr>
          <p:nvPr/>
        </p:nvPicPr>
        <p:blipFill>
          <a:blip r:embed="rId26"/>
          <a:stretch>
            <a:fillRect/>
          </a:stretch>
        </p:blipFill>
        <p:spPr>
          <a:xfrm rot="5400000">
            <a:off x="6817556" y="3887853"/>
            <a:ext cx="994169" cy="653360"/>
          </a:xfrm>
          <a:prstGeom prst="rect">
            <a:avLst/>
          </a:prstGeom>
        </p:spPr>
      </p:pic>
      <p:pic>
        <p:nvPicPr>
          <p:cNvPr id="60" name="Picture 59">
            <a:extLst>
              <a:ext uri="{FF2B5EF4-FFF2-40B4-BE49-F238E27FC236}">
                <a16:creationId xmlns:a16="http://schemas.microsoft.com/office/drawing/2014/main" id="{F6E1C98E-D212-44C3-8F34-6A143F2C9494}"/>
              </a:ext>
            </a:extLst>
          </p:cNvPr>
          <p:cNvPicPr>
            <a:picLocks noChangeAspect="1"/>
          </p:cNvPicPr>
          <p:nvPr/>
        </p:nvPicPr>
        <p:blipFill rotWithShape="1">
          <a:blip r:embed="rId27"/>
          <a:srcRect t="29411" r="21543"/>
          <a:stretch/>
        </p:blipFill>
        <p:spPr>
          <a:xfrm rot="5400000">
            <a:off x="7907233" y="157535"/>
            <a:ext cx="1428107" cy="1084468"/>
          </a:xfrm>
          <a:prstGeom prst="rect">
            <a:avLst/>
          </a:prstGeom>
        </p:spPr>
      </p:pic>
      <p:pic>
        <p:nvPicPr>
          <p:cNvPr id="64" name="Picture 63">
            <a:extLst>
              <a:ext uri="{FF2B5EF4-FFF2-40B4-BE49-F238E27FC236}">
                <a16:creationId xmlns:a16="http://schemas.microsoft.com/office/drawing/2014/main" id="{162899CE-D1D3-4E17-A497-A93E8E5B1F17}"/>
              </a:ext>
            </a:extLst>
          </p:cNvPr>
          <p:cNvPicPr>
            <a:picLocks noChangeAspect="1"/>
          </p:cNvPicPr>
          <p:nvPr/>
        </p:nvPicPr>
        <p:blipFill rotWithShape="1">
          <a:blip r:embed="rId28"/>
          <a:srcRect l="11648" t="8599" r="3755" b="5300"/>
          <a:stretch/>
        </p:blipFill>
        <p:spPr>
          <a:xfrm rot="5400000">
            <a:off x="7030199" y="1500697"/>
            <a:ext cx="1413405" cy="987227"/>
          </a:xfrm>
          <a:prstGeom prst="rect">
            <a:avLst/>
          </a:prstGeom>
        </p:spPr>
      </p:pic>
      <p:pic>
        <p:nvPicPr>
          <p:cNvPr id="66" name="Picture 65">
            <a:extLst>
              <a:ext uri="{FF2B5EF4-FFF2-40B4-BE49-F238E27FC236}">
                <a16:creationId xmlns:a16="http://schemas.microsoft.com/office/drawing/2014/main" id="{96B33E11-DE71-4388-B434-516EBEE5D381}"/>
              </a:ext>
            </a:extLst>
          </p:cNvPr>
          <p:cNvPicPr>
            <a:picLocks noChangeAspect="1"/>
          </p:cNvPicPr>
          <p:nvPr/>
        </p:nvPicPr>
        <p:blipFill>
          <a:blip r:embed="rId29"/>
          <a:stretch>
            <a:fillRect/>
          </a:stretch>
        </p:blipFill>
        <p:spPr>
          <a:xfrm>
            <a:off x="8200092" y="1169117"/>
            <a:ext cx="943908" cy="1669227"/>
          </a:xfrm>
          <a:prstGeom prst="rect">
            <a:avLst/>
          </a:prstGeom>
        </p:spPr>
      </p:pic>
      <p:pic>
        <p:nvPicPr>
          <p:cNvPr id="62" name="Picture 61">
            <a:extLst>
              <a:ext uri="{FF2B5EF4-FFF2-40B4-BE49-F238E27FC236}">
                <a16:creationId xmlns:a16="http://schemas.microsoft.com/office/drawing/2014/main" id="{04BCE711-A564-46F8-87EC-603233E21CBA}"/>
              </a:ext>
            </a:extLst>
          </p:cNvPr>
          <p:cNvPicPr>
            <a:picLocks noChangeAspect="1"/>
          </p:cNvPicPr>
          <p:nvPr/>
        </p:nvPicPr>
        <p:blipFill>
          <a:blip r:embed="rId30"/>
          <a:stretch>
            <a:fillRect/>
          </a:stretch>
        </p:blipFill>
        <p:spPr>
          <a:xfrm>
            <a:off x="7921289" y="2173647"/>
            <a:ext cx="1225755" cy="1018000"/>
          </a:xfrm>
          <a:prstGeom prst="rect">
            <a:avLst/>
          </a:prstGeom>
        </p:spPr>
      </p:pic>
    </p:spTree>
    <p:extLst>
      <p:ext uri="{BB962C8B-B14F-4D97-AF65-F5344CB8AC3E}">
        <p14:creationId xmlns:p14="http://schemas.microsoft.com/office/powerpoint/2010/main" val="1158727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1000">
              <a:srgbClr val="174D78"/>
            </a:gs>
            <a:gs pos="0">
              <a:srgbClr val="0D5BDC"/>
            </a:gs>
            <a:gs pos="100000">
              <a:srgbClr val="203E13"/>
            </a:gs>
          </a:gsLst>
          <a:lin ang="5400012"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7FBD-6A1A-4EB5-8616-A227410813B9}"/>
              </a:ext>
            </a:extLst>
          </p:cNvPr>
          <p:cNvSpPr>
            <a:spLocks noGrp="1"/>
          </p:cNvSpPr>
          <p:nvPr>
            <p:ph type="title"/>
          </p:nvPr>
        </p:nvSpPr>
        <p:spPr/>
        <p:txBody>
          <a:bodyPr/>
          <a:lstStyle/>
          <a:p>
            <a:pPr algn="ctr"/>
            <a:r>
              <a:rPr lang="en-US" sz="4000" dirty="0"/>
              <a:t>Staff</a:t>
            </a:r>
          </a:p>
        </p:txBody>
      </p:sp>
      <p:sp>
        <p:nvSpPr>
          <p:cNvPr id="3" name="Text Placeholder 2">
            <a:extLst>
              <a:ext uri="{FF2B5EF4-FFF2-40B4-BE49-F238E27FC236}">
                <a16:creationId xmlns:a16="http://schemas.microsoft.com/office/drawing/2014/main" id="{5F1322FC-D821-4332-896B-76E6820767DD}"/>
              </a:ext>
            </a:extLst>
          </p:cNvPr>
          <p:cNvSpPr>
            <a:spLocks noGrp="1"/>
          </p:cNvSpPr>
          <p:nvPr>
            <p:ph type="body" idx="4294967295"/>
          </p:nvPr>
        </p:nvSpPr>
        <p:spPr>
          <a:xfrm>
            <a:off x="98250" y="619050"/>
            <a:ext cx="8221663" cy="3805517"/>
          </a:xfrm>
        </p:spPr>
        <p:txBody>
          <a:bodyPr/>
          <a:lstStyle/>
          <a:p>
            <a:r>
              <a:rPr lang="en-US" sz="2000" dirty="0">
                <a:solidFill>
                  <a:schemeClr val="bg2">
                    <a:lumMod val="50000"/>
                  </a:schemeClr>
                </a:solidFill>
              </a:rPr>
              <a:t>Principal – Jocelyn Hafner</a:t>
            </a:r>
          </a:p>
          <a:p>
            <a:pPr>
              <a:lnSpc>
                <a:spcPct val="100000"/>
              </a:lnSpc>
            </a:pPr>
            <a:r>
              <a:rPr lang="en-US" sz="2000" dirty="0">
                <a:solidFill>
                  <a:schemeClr val="bg2">
                    <a:lumMod val="50000"/>
                  </a:schemeClr>
                </a:solidFill>
              </a:rPr>
              <a:t>Assistant Principals</a:t>
            </a:r>
          </a:p>
          <a:p>
            <a:pPr lvl="1">
              <a:lnSpc>
                <a:spcPct val="100000"/>
              </a:lnSpc>
              <a:spcBef>
                <a:spcPts val="0"/>
              </a:spcBef>
            </a:pPr>
            <a:r>
              <a:rPr lang="en-US" sz="1600" dirty="0">
                <a:solidFill>
                  <a:schemeClr val="bg2">
                    <a:lumMod val="50000"/>
                  </a:schemeClr>
                </a:solidFill>
              </a:rPr>
              <a:t>Courtney Crosswait (A-G)</a:t>
            </a:r>
          </a:p>
          <a:p>
            <a:pPr lvl="1">
              <a:lnSpc>
                <a:spcPct val="100000"/>
              </a:lnSpc>
              <a:spcBef>
                <a:spcPts val="0"/>
              </a:spcBef>
            </a:pPr>
            <a:r>
              <a:rPr lang="en-US" sz="1600" dirty="0">
                <a:solidFill>
                  <a:schemeClr val="bg2">
                    <a:lumMod val="50000"/>
                  </a:schemeClr>
                </a:solidFill>
              </a:rPr>
              <a:t>Tyler Rachetto (H-N)</a:t>
            </a:r>
          </a:p>
          <a:p>
            <a:pPr lvl="1">
              <a:lnSpc>
                <a:spcPct val="100000"/>
              </a:lnSpc>
              <a:spcBef>
                <a:spcPts val="0"/>
              </a:spcBef>
            </a:pPr>
            <a:r>
              <a:rPr lang="en-US" sz="1600" dirty="0">
                <a:solidFill>
                  <a:schemeClr val="bg2">
                    <a:lumMod val="50000"/>
                  </a:schemeClr>
                </a:solidFill>
              </a:rPr>
              <a:t>Julie Thompson (O-Z)</a:t>
            </a:r>
          </a:p>
          <a:p>
            <a:pPr lvl="1">
              <a:lnSpc>
                <a:spcPct val="100000"/>
              </a:lnSpc>
              <a:spcBef>
                <a:spcPts val="0"/>
              </a:spcBef>
            </a:pPr>
            <a:r>
              <a:rPr lang="en-US" sz="1600" dirty="0">
                <a:solidFill>
                  <a:schemeClr val="bg2">
                    <a:lumMod val="50000"/>
                  </a:schemeClr>
                </a:solidFill>
              </a:rPr>
              <a:t>Jared Vasquez (Activities Director)</a:t>
            </a:r>
          </a:p>
          <a:p>
            <a:pPr>
              <a:lnSpc>
                <a:spcPct val="100000"/>
              </a:lnSpc>
            </a:pPr>
            <a:r>
              <a:rPr lang="en-US" sz="2000" dirty="0">
                <a:solidFill>
                  <a:schemeClr val="bg2">
                    <a:lumMod val="50000"/>
                  </a:schemeClr>
                </a:solidFill>
              </a:rPr>
              <a:t>School Counselors</a:t>
            </a:r>
          </a:p>
          <a:p>
            <a:pPr lvl="1">
              <a:lnSpc>
                <a:spcPct val="100000"/>
              </a:lnSpc>
              <a:spcBef>
                <a:spcPts val="0"/>
              </a:spcBef>
            </a:pPr>
            <a:r>
              <a:rPr lang="en-US" sz="1600" dirty="0">
                <a:solidFill>
                  <a:schemeClr val="bg2">
                    <a:lumMod val="50000"/>
                  </a:schemeClr>
                </a:solidFill>
              </a:rPr>
              <a:t>Chris Stoebner (A-C &amp; V-Z)</a:t>
            </a:r>
          </a:p>
          <a:p>
            <a:pPr lvl="1">
              <a:lnSpc>
                <a:spcPct val="100000"/>
              </a:lnSpc>
              <a:spcBef>
                <a:spcPts val="0"/>
              </a:spcBef>
            </a:pPr>
            <a:r>
              <a:rPr lang="en-US" sz="1600" dirty="0">
                <a:solidFill>
                  <a:schemeClr val="bg2">
                    <a:lumMod val="50000"/>
                  </a:schemeClr>
                </a:solidFill>
              </a:rPr>
              <a:t>Roxann Engel (D-J)</a:t>
            </a:r>
          </a:p>
          <a:p>
            <a:pPr lvl="1">
              <a:lnSpc>
                <a:spcPct val="100000"/>
              </a:lnSpc>
              <a:spcBef>
                <a:spcPts val="0"/>
              </a:spcBef>
            </a:pPr>
            <a:r>
              <a:rPr lang="en-US" sz="1600" dirty="0">
                <a:solidFill>
                  <a:schemeClr val="bg2">
                    <a:lumMod val="50000"/>
                  </a:schemeClr>
                </a:solidFill>
              </a:rPr>
              <a:t>Melissa Good (K-N)</a:t>
            </a:r>
          </a:p>
          <a:p>
            <a:pPr lvl="1">
              <a:lnSpc>
                <a:spcPct val="100000"/>
              </a:lnSpc>
              <a:spcBef>
                <a:spcPts val="0"/>
              </a:spcBef>
            </a:pPr>
            <a:r>
              <a:rPr lang="en-US" sz="1600" dirty="0">
                <a:solidFill>
                  <a:schemeClr val="bg2">
                    <a:lumMod val="50000"/>
                  </a:schemeClr>
                </a:solidFill>
              </a:rPr>
              <a:t>Kim Elder (O-U)</a:t>
            </a:r>
          </a:p>
          <a:p>
            <a:pPr>
              <a:lnSpc>
                <a:spcPct val="100000"/>
              </a:lnSpc>
            </a:pPr>
            <a:r>
              <a:rPr lang="en-US" sz="2000" dirty="0">
                <a:solidFill>
                  <a:schemeClr val="bg2">
                    <a:lumMod val="50000"/>
                  </a:schemeClr>
                </a:solidFill>
              </a:rPr>
              <a:t>Academy Coordinator – Matt James</a:t>
            </a:r>
          </a:p>
          <a:p>
            <a:pPr>
              <a:lnSpc>
                <a:spcPct val="100000"/>
              </a:lnSpc>
            </a:pPr>
            <a:r>
              <a:rPr lang="en-US" sz="2000" dirty="0">
                <a:solidFill>
                  <a:schemeClr val="bg2">
                    <a:lumMod val="50000"/>
                  </a:schemeClr>
                </a:solidFill>
              </a:rPr>
              <a:t>Registrar – Jamiee Exner (394-4025)</a:t>
            </a:r>
          </a:p>
        </p:txBody>
      </p:sp>
      <p:pic>
        <p:nvPicPr>
          <p:cNvPr id="6" name="Picture 5" descr="Logo&#10;&#10;Description automatically generated">
            <a:extLst>
              <a:ext uri="{FF2B5EF4-FFF2-40B4-BE49-F238E27FC236}">
                <a16:creationId xmlns:a16="http://schemas.microsoft.com/office/drawing/2014/main" id="{CC47BEF7-CDCF-496F-B78C-A2936F34F147}"/>
              </a:ext>
            </a:extLst>
          </p:cNvPr>
          <p:cNvPicPr>
            <a:picLocks noChangeAspect="1"/>
          </p:cNvPicPr>
          <p:nvPr/>
        </p:nvPicPr>
        <p:blipFill>
          <a:blip r:embed="rId3"/>
          <a:stretch>
            <a:fillRect/>
          </a:stretch>
        </p:blipFill>
        <p:spPr>
          <a:xfrm>
            <a:off x="4294287" y="4233221"/>
            <a:ext cx="910279" cy="910279"/>
          </a:xfrm>
          <a:prstGeom prst="rect">
            <a:avLst/>
          </a:prstGeom>
        </p:spPr>
      </p:pic>
      <p:pic>
        <p:nvPicPr>
          <p:cNvPr id="7" name="Picture 6" descr="A picture containing text, clipart, window&#10;&#10;Description automatically generated">
            <a:extLst>
              <a:ext uri="{FF2B5EF4-FFF2-40B4-BE49-F238E27FC236}">
                <a16:creationId xmlns:a16="http://schemas.microsoft.com/office/drawing/2014/main" id="{0281FE75-0BAD-42A5-A2EC-181D4A9C82A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749668" y="1062318"/>
            <a:ext cx="2385803" cy="2401708"/>
          </a:xfrm>
          <a:prstGeom prst="rect">
            <a:avLst/>
          </a:prstGeom>
        </p:spPr>
      </p:pic>
    </p:spTree>
    <p:extLst>
      <p:ext uri="{BB962C8B-B14F-4D97-AF65-F5344CB8AC3E}">
        <p14:creationId xmlns:p14="http://schemas.microsoft.com/office/powerpoint/2010/main" val="1837087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31000">
              <a:srgbClr val="203E13"/>
            </a:gs>
          </a:gsLst>
          <a:lin ang="5400012" scaled="0"/>
          <a:tileRect/>
        </a:gradFill>
        <a:effectLst/>
      </p:bgPr>
    </p:bg>
    <p:spTree>
      <p:nvGrpSpPr>
        <p:cNvPr id="1" name="Shape 270"/>
        <p:cNvGrpSpPr/>
        <p:nvPr/>
      </p:nvGrpSpPr>
      <p:grpSpPr>
        <a:xfrm>
          <a:off x="0" y="0"/>
          <a:ext cx="0" cy="0"/>
          <a:chOff x="0" y="0"/>
          <a:chExt cx="0" cy="0"/>
        </a:xfrm>
      </p:grpSpPr>
      <p:sp>
        <p:nvSpPr>
          <p:cNvPr id="271" name="Google Shape;271;p37"/>
          <p:cNvSpPr txBox="1">
            <a:spLocks noGrp="1"/>
          </p:cNvSpPr>
          <p:nvPr>
            <p:ph type="title"/>
          </p:nvPr>
        </p:nvSpPr>
        <p:spPr>
          <a:xfrm>
            <a:off x="209307" y="72186"/>
            <a:ext cx="8826600" cy="60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Course Selection Process</a:t>
            </a:r>
            <a:endParaRPr sz="3600" dirty="0"/>
          </a:p>
        </p:txBody>
      </p:sp>
      <p:sp>
        <p:nvSpPr>
          <p:cNvPr id="272" name="Google Shape;272;p37"/>
          <p:cNvSpPr txBox="1"/>
          <p:nvPr/>
        </p:nvSpPr>
        <p:spPr>
          <a:xfrm>
            <a:off x="13971450" y="1370625"/>
            <a:ext cx="7341300" cy="64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273" name="Google Shape;273;p37"/>
          <p:cNvSpPr txBox="1"/>
          <p:nvPr/>
        </p:nvSpPr>
        <p:spPr>
          <a:xfrm>
            <a:off x="536265" y="869693"/>
            <a:ext cx="8071470" cy="3606420"/>
          </a:xfrm>
          <a:prstGeom prst="rect">
            <a:avLst/>
          </a:prstGeom>
          <a:noFill/>
          <a:ln>
            <a:noFill/>
          </a:ln>
        </p:spPr>
        <p:txBody>
          <a:bodyPr spcFirstLastPara="1" wrap="square" lIns="91425" tIns="91425" rIns="91425" bIns="91425" anchor="t" anchorCtr="0">
            <a:noAutofit/>
          </a:bodyPr>
          <a:lstStyle/>
          <a:p>
            <a:pPr marL="342900" lvl="0" indent="-342900" rtl="0">
              <a:spcBef>
                <a:spcPts val="0"/>
              </a:spcBef>
              <a:spcAft>
                <a:spcPts val="0"/>
              </a:spcAft>
              <a:buFont typeface="Arial" panose="020B0604020202020204" pitchFamily="34" charset="0"/>
              <a:buChar char="•"/>
            </a:pPr>
            <a:r>
              <a:rPr lang="en" sz="2400" dirty="0">
                <a:latin typeface="Roboto"/>
                <a:ea typeface="Roboto"/>
                <a:cs typeface="Roboto"/>
                <a:sym typeface="Roboto"/>
              </a:rPr>
              <a:t>Review SHS course selection video in middle school class (February 28, March 1)</a:t>
            </a:r>
          </a:p>
          <a:p>
            <a:pPr marL="342900" indent="-342900">
              <a:buFont typeface="Arial" panose="020B0604020202020204" pitchFamily="34" charset="0"/>
              <a:buChar char="•"/>
            </a:pPr>
            <a:r>
              <a:rPr lang="en" sz="2400" dirty="0">
                <a:latin typeface="Roboto"/>
                <a:ea typeface="Roboto"/>
                <a:cs typeface="Roboto"/>
                <a:sym typeface="Roboto"/>
              </a:rPr>
              <a:t>Complete course selection sheet with parents/guardians</a:t>
            </a:r>
          </a:p>
          <a:p>
            <a:pPr marL="342900" indent="-342900">
              <a:buFont typeface="Arial" panose="020B0604020202020204" pitchFamily="34" charset="0"/>
              <a:buChar char="•"/>
            </a:pPr>
            <a:r>
              <a:rPr lang="en-US" sz="2400" dirty="0">
                <a:latin typeface="Roboto"/>
                <a:ea typeface="Roboto"/>
                <a:cs typeface="Roboto"/>
                <a:sym typeface="Roboto"/>
              </a:rPr>
              <a:t>Turn-in sheet to designated teacher on assigned date</a:t>
            </a:r>
          </a:p>
          <a:p>
            <a:pPr marL="342900" lvl="0" indent="-342900" rtl="0">
              <a:spcBef>
                <a:spcPts val="0"/>
              </a:spcBef>
              <a:spcAft>
                <a:spcPts val="0"/>
              </a:spcAft>
              <a:buFont typeface="Arial" panose="020B0604020202020204" pitchFamily="34" charset="0"/>
              <a:buChar char="•"/>
            </a:pPr>
            <a:r>
              <a:rPr lang="en" sz="2400" dirty="0">
                <a:latin typeface="Roboto"/>
                <a:ea typeface="Roboto"/>
                <a:cs typeface="Roboto"/>
                <a:sym typeface="Roboto"/>
              </a:rPr>
              <a:t>Stevens H</a:t>
            </a:r>
            <a:r>
              <a:rPr lang="en-US" sz="2400" dirty="0">
                <a:latin typeface="Roboto"/>
                <a:ea typeface="Roboto"/>
                <a:cs typeface="Roboto"/>
                <a:sym typeface="Roboto"/>
              </a:rPr>
              <a:t>i</a:t>
            </a:r>
            <a:r>
              <a:rPr lang="en" sz="2400" dirty="0">
                <a:latin typeface="Roboto"/>
                <a:ea typeface="Roboto"/>
                <a:cs typeface="Roboto"/>
                <a:sym typeface="Roboto"/>
              </a:rPr>
              <a:t>gh School counselors assist with course selection and Skyward entry at middle school (SW – March 7, 8; West – March 9)</a:t>
            </a:r>
          </a:p>
        </p:txBody>
      </p:sp>
      <p:pic>
        <p:nvPicPr>
          <p:cNvPr id="5" name="Picture 4" descr="Logo&#10;&#10;Description automatically generated">
            <a:extLst>
              <a:ext uri="{FF2B5EF4-FFF2-40B4-BE49-F238E27FC236}">
                <a16:creationId xmlns:a16="http://schemas.microsoft.com/office/drawing/2014/main" id="{E56A0B5C-FAF8-4509-83F3-6CD2DE1FC4D9}"/>
              </a:ext>
            </a:extLst>
          </p:cNvPr>
          <p:cNvPicPr>
            <a:picLocks noChangeAspect="1"/>
          </p:cNvPicPr>
          <p:nvPr/>
        </p:nvPicPr>
        <p:blipFill>
          <a:blip r:embed="rId3"/>
          <a:stretch>
            <a:fillRect/>
          </a:stretch>
        </p:blipFill>
        <p:spPr>
          <a:xfrm>
            <a:off x="4294287" y="4233221"/>
            <a:ext cx="910279" cy="91027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schemeClr>
            </a:gs>
            <a:gs pos="31000">
              <a:srgbClr val="203E13"/>
            </a:gs>
          </a:gsLst>
          <a:lin ang="5400012" scaled="0"/>
        </a:gradFill>
        <a:effectLst/>
      </p:bgPr>
    </p:bg>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prstGeom prst="rect">
            <a:avLst/>
          </a:prstGeom>
        </p:spPr>
        <p:txBody>
          <a:bodyPr spcFirstLastPara="1" wrap="square" lIns="91425" tIns="91425" rIns="91425" bIns="91425" anchor="ctr" anchorCtr="0">
            <a:noAutofit/>
          </a:bodyPr>
          <a:lstStyle/>
          <a:p>
            <a:pPr marL="38100" lvl="0" algn="l" rtl="0">
              <a:spcBef>
                <a:spcPts val="0"/>
              </a:spcBef>
              <a:spcAft>
                <a:spcPts val="0"/>
              </a:spcAft>
              <a:buClrTx/>
              <a:buSzPts val="3000"/>
            </a:pPr>
            <a:br>
              <a:rPr lang="en" sz="2200" dirty="0">
                <a:solidFill>
                  <a:schemeClr val="bg2"/>
                </a:solidFill>
              </a:rPr>
            </a:br>
            <a:br>
              <a:rPr lang="en" sz="2200" dirty="0">
                <a:solidFill>
                  <a:schemeClr val="bg2"/>
                </a:solidFill>
              </a:rPr>
            </a:br>
            <a:endParaRPr sz="2200" b="1" dirty="0">
              <a:solidFill>
                <a:schemeClr val="tx1">
                  <a:lumMod val="75000"/>
                </a:schemeClr>
              </a:solidFill>
            </a:endParaRPr>
          </a:p>
        </p:txBody>
      </p:sp>
      <p:sp>
        <p:nvSpPr>
          <p:cNvPr id="2" name="TextBox 1">
            <a:extLst>
              <a:ext uri="{FF2B5EF4-FFF2-40B4-BE49-F238E27FC236}">
                <a16:creationId xmlns:a16="http://schemas.microsoft.com/office/drawing/2014/main" id="{0B2B1B85-3871-4DD3-951D-F494667AC8CF}"/>
              </a:ext>
            </a:extLst>
          </p:cNvPr>
          <p:cNvSpPr txBox="1"/>
          <p:nvPr/>
        </p:nvSpPr>
        <p:spPr>
          <a:xfrm>
            <a:off x="1459091" y="0"/>
            <a:ext cx="7352400" cy="584775"/>
          </a:xfrm>
          <a:prstGeom prst="rect">
            <a:avLst/>
          </a:prstGeom>
          <a:noFill/>
        </p:spPr>
        <p:txBody>
          <a:bodyPr wrap="square" rtlCol="0">
            <a:spAutoFit/>
          </a:bodyPr>
          <a:lstStyle/>
          <a:p>
            <a:r>
              <a:rPr lang="en-US" sz="3200" dirty="0">
                <a:solidFill>
                  <a:schemeClr val="bg1"/>
                </a:solidFill>
              </a:rPr>
              <a:t>High School Course Guidebook</a:t>
            </a:r>
          </a:p>
        </p:txBody>
      </p:sp>
      <p:sp>
        <p:nvSpPr>
          <p:cNvPr id="6" name="TextBox 5">
            <a:extLst>
              <a:ext uri="{FF2B5EF4-FFF2-40B4-BE49-F238E27FC236}">
                <a16:creationId xmlns:a16="http://schemas.microsoft.com/office/drawing/2014/main" id="{66C34CF9-A5EF-4B54-9EBF-5BDE7533461E}"/>
              </a:ext>
            </a:extLst>
          </p:cNvPr>
          <p:cNvSpPr txBox="1"/>
          <p:nvPr/>
        </p:nvSpPr>
        <p:spPr>
          <a:xfrm>
            <a:off x="620891" y="1469886"/>
            <a:ext cx="4572000" cy="289310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500" b="1" i="0" u="none" strike="noStrike" dirty="0">
                <a:solidFill>
                  <a:srgbClr val="000000"/>
                </a:solidFill>
                <a:effectLst/>
                <a:latin typeface="Roboto"/>
              </a:rPr>
              <a:t>Located at </a:t>
            </a:r>
            <a:r>
              <a:rPr lang="en-US" sz="3300" b="1" i="0" u="none" strike="noStrike" dirty="0">
                <a:solidFill>
                  <a:srgbClr val="000000"/>
                </a:solidFill>
                <a:effectLst/>
                <a:latin typeface="Roboto"/>
              </a:rPr>
              <a:t>rcas.org</a:t>
            </a:r>
            <a:endParaRPr lang="en-US" sz="1400" b="0" i="0" u="none" strike="noStrike" dirty="0">
              <a:solidFill>
                <a:srgbClr val="000000"/>
              </a:solidFill>
              <a:effectLst/>
              <a:latin typeface="Roboto"/>
            </a:endParaRPr>
          </a:p>
          <a:p>
            <a:pPr marL="742950" lvl="1" indent="-285750" rtl="0" fontAlgn="base">
              <a:spcBef>
                <a:spcPts val="0"/>
              </a:spcBef>
              <a:spcAft>
                <a:spcPts val="0"/>
              </a:spcAft>
              <a:buFont typeface="Arial" panose="020B0604020202020204" pitchFamily="34" charset="0"/>
              <a:buChar char="•"/>
            </a:pPr>
            <a:r>
              <a:rPr lang="en-US" sz="2500" b="1" i="0" u="none" strike="noStrike" dirty="0">
                <a:solidFill>
                  <a:srgbClr val="000000"/>
                </a:solidFill>
                <a:effectLst/>
                <a:latin typeface="Roboto"/>
              </a:rPr>
              <a:t>Click on the </a:t>
            </a:r>
            <a:r>
              <a:rPr lang="en-US" sz="2800" b="1" i="0" u="none" strike="noStrike" dirty="0">
                <a:solidFill>
                  <a:srgbClr val="1155CC"/>
                </a:solidFill>
                <a:effectLst/>
                <a:latin typeface="Roboto"/>
              </a:rPr>
              <a:t>Students</a:t>
            </a:r>
            <a:r>
              <a:rPr lang="en-US" sz="2500" b="1" i="0" u="none" strike="noStrike" dirty="0">
                <a:solidFill>
                  <a:srgbClr val="000000"/>
                </a:solidFill>
                <a:effectLst/>
                <a:latin typeface="Roboto"/>
              </a:rPr>
              <a:t> tab </a:t>
            </a:r>
            <a:endParaRPr lang="en-US" sz="1400" b="0" i="0" u="none" strike="noStrike" dirty="0">
              <a:solidFill>
                <a:srgbClr val="000000"/>
              </a:solidFill>
              <a:effectLst/>
              <a:latin typeface="Roboto"/>
            </a:endParaRPr>
          </a:p>
          <a:p>
            <a:pPr marL="742950" lvl="1" indent="-285750" rtl="0" fontAlgn="base">
              <a:spcBef>
                <a:spcPts val="0"/>
              </a:spcBef>
              <a:spcAft>
                <a:spcPts val="0"/>
              </a:spcAft>
              <a:buFont typeface="Arial" panose="020B0604020202020204" pitchFamily="34" charset="0"/>
              <a:buChar char="•"/>
            </a:pPr>
            <a:r>
              <a:rPr lang="en-US" sz="2500" b="1" i="0" u="none" strike="noStrike" dirty="0">
                <a:solidFill>
                  <a:srgbClr val="000000"/>
                </a:solidFill>
                <a:effectLst/>
                <a:latin typeface="Roboto"/>
              </a:rPr>
              <a:t>Click </a:t>
            </a:r>
            <a:r>
              <a:rPr lang="en-US" sz="2700" b="1" i="0" u="none" strike="noStrike" dirty="0">
                <a:solidFill>
                  <a:srgbClr val="1155CC"/>
                </a:solidFill>
                <a:effectLst/>
                <a:latin typeface="Roboto"/>
              </a:rPr>
              <a:t>High School Course Selection</a:t>
            </a:r>
            <a:endParaRPr lang="en-US" sz="1400" b="0" i="0" u="none" strike="noStrike" dirty="0">
              <a:solidFill>
                <a:srgbClr val="000000"/>
              </a:solidFill>
              <a:effectLst/>
              <a:latin typeface="Roboto"/>
            </a:endParaRPr>
          </a:p>
          <a:p>
            <a:br>
              <a:rPr lang="en-US" b="0" dirty="0">
                <a:effectLst/>
              </a:rPr>
            </a:br>
            <a:br>
              <a:rPr lang="en-US" b="0" dirty="0">
                <a:effectLst/>
              </a:rPr>
            </a:br>
            <a:endParaRPr lang="en-US" dirty="0"/>
          </a:p>
        </p:txBody>
      </p:sp>
      <p:pic>
        <p:nvPicPr>
          <p:cNvPr id="4" name="Picture 3">
            <a:extLst>
              <a:ext uri="{FF2B5EF4-FFF2-40B4-BE49-F238E27FC236}">
                <a16:creationId xmlns:a16="http://schemas.microsoft.com/office/drawing/2014/main" id="{4EF20867-03AC-4DBC-B388-89BD12268E9C}"/>
              </a:ext>
            </a:extLst>
          </p:cNvPr>
          <p:cNvPicPr>
            <a:picLocks noChangeAspect="1"/>
          </p:cNvPicPr>
          <p:nvPr/>
        </p:nvPicPr>
        <p:blipFill>
          <a:blip r:embed="rId3"/>
          <a:stretch>
            <a:fillRect/>
          </a:stretch>
        </p:blipFill>
        <p:spPr>
          <a:xfrm>
            <a:off x="5192891" y="1175161"/>
            <a:ext cx="2967095" cy="38879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45000">
              <a:srgbClr val="203E13"/>
            </a:gs>
          </a:gsLst>
          <a:lin ang="5400012"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F8644-D4DE-40AC-99A4-40371B422490}"/>
              </a:ext>
            </a:extLst>
          </p:cNvPr>
          <p:cNvSpPr>
            <a:spLocks noGrp="1"/>
          </p:cNvSpPr>
          <p:nvPr>
            <p:ph type="title"/>
          </p:nvPr>
        </p:nvSpPr>
        <p:spPr/>
        <p:txBody>
          <a:bodyPr/>
          <a:lstStyle/>
          <a:p>
            <a:pPr algn="ctr"/>
            <a:r>
              <a:rPr lang="en-US" sz="3600" dirty="0"/>
              <a:t>Graduation Requirements</a:t>
            </a:r>
          </a:p>
        </p:txBody>
      </p:sp>
      <p:sp>
        <p:nvSpPr>
          <p:cNvPr id="4" name="Text Placeholder 3">
            <a:extLst>
              <a:ext uri="{FF2B5EF4-FFF2-40B4-BE49-F238E27FC236}">
                <a16:creationId xmlns:a16="http://schemas.microsoft.com/office/drawing/2014/main" id="{01E363E4-EACA-412B-BF2F-56F568B38286}"/>
              </a:ext>
            </a:extLst>
          </p:cNvPr>
          <p:cNvSpPr txBox="1">
            <a:spLocks noGrp="1"/>
          </p:cNvSpPr>
          <p:nvPr>
            <p:ph type="body" idx="4294967295"/>
          </p:nvPr>
        </p:nvSpPr>
        <p:spPr>
          <a:xfrm>
            <a:off x="327072" y="1086775"/>
            <a:ext cx="8223250" cy="2449871"/>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3200" i="0" u="none" strike="noStrike" dirty="0">
                <a:solidFill>
                  <a:srgbClr val="000000"/>
                </a:solidFill>
                <a:effectLst/>
                <a:latin typeface="Roboto"/>
              </a:rPr>
              <a:t>Listed in the course guidebook</a:t>
            </a:r>
          </a:p>
          <a:p>
            <a:pPr rtl="0" fontAlgn="base">
              <a:spcBef>
                <a:spcPts val="0"/>
              </a:spcBef>
              <a:spcAft>
                <a:spcPts val="0"/>
              </a:spcAft>
              <a:buFont typeface="Arial" panose="020B0604020202020204" pitchFamily="34" charset="0"/>
              <a:buChar char="•"/>
            </a:pPr>
            <a:r>
              <a:rPr lang="en-US" sz="3200" i="0" u="none" strike="noStrike" dirty="0">
                <a:solidFill>
                  <a:srgbClr val="000000"/>
                </a:solidFill>
                <a:effectLst/>
                <a:latin typeface="Roboto"/>
              </a:rPr>
              <a:t>Classes vary in credit value</a:t>
            </a:r>
          </a:p>
          <a:p>
            <a:pPr marL="742950" lvl="1" indent="-285750" rtl="0" fontAlgn="base">
              <a:spcBef>
                <a:spcPts val="0"/>
              </a:spcBef>
              <a:spcAft>
                <a:spcPts val="0"/>
              </a:spcAft>
              <a:buFont typeface="Arial" panose="020B0604020202020204" pitchFamily="34" charset="0"/>
              <a:buChar char="•"/>
            </a:pPr>
            <a:r>
              <a:rPr lang="en-US" sz="3200" i="0" u="none" strike="noStrike" dirty="0">
                <a:solidFill>
                  <a:srgbClr val="000000"/>
                </a:solidFill>
                <a:effectLst/>
                <a:latin typeface="Roboto"/>
              </a:rPr>
              <a:t>Yearlong = 1 credit</a:t>
            </a:r>
          </a:p>
          <a:p>
            <a:pPr marL="742950" lvl="1" indent="-285750" rtl="0" fontAlgn="base">
              <a:spcBef>
                <a:spcPts val="0"/>
              </a:spcBef>
              <a:spcAft>
                <a:spcPts val="0"/>
              </a:spcAft>
              <a:buFont typeface="Arial" panose="020B0604020202020204" pitchFamily="34" charset="0"/>
              <a:buChar char="•"/>
            </a:pPr>
            <a:r>
              <a:rPr lang="en-US" sz="3200" i="0" u="none" strike="noStrike" dirty="0">
                <a:solidFill>
                  <a:srgbClr val="000000"/>
                </a:solidFill>
                <a:effectLst/>
                <a:latin typeface="Roboto"/>
              </a:rPr>
              <a:t>Semester = 0.5 credit</a:t>
            </a:r>
          </a:p>
        </p:txBody>
      </p:sp>
      <p:pic>
        <p:nvPicPr>
          <p:cNvPr id="5" name="Picture 2">
            <a:extLst>
              <a:ext uri="{FF2B5EF4-FFF2-40B4-BE49-F238E27FC236}">
                <a16:creationId xmlns:a16="http://schemas.microsoft.com/office/drawing/2014/main" id="{5A639199-332F-4F6F-938E-B46AE2A71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526" y="2319663"/>
            <a:ext cx="2857068" cy="184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76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98250" y="16350"/>
            <a:ext cx="8826600" cy="602700"/>
          </a:xfrm>
          <a:prstGeom prst="rect">
            <a:avLst/>
          </a:prstGeom>
          <a:gradFill>
            <a:gsLst>
              <a:gs pos="0">
                <a:schemeClr val="tx1">
                  <a:lumMod val="75000"/>
                </a:schemeClr>
              </a:gs>
              <a:gs pos="100000">
                <a:srgbClr val="203E13"/>
              </a:gs>
            </a:gsLst>
            <a:path path="circle">
              <a:fillToRect l="50000" t="50000" r="50000" b="50000"/>
            </a:path>
            <a:tileRect/>
          </a:gradFill>
        </p:spPr>
        <p:txBody>
          <a:bodyPr spcFirstLastPara="1" wrap="square" lIns="91425" tIns="91425" rIns="91425" bIns="91425" anchor="ctr" anchorCtr="0">
            <a:noAutofit/>
          </a:bodyPr>
          <a:lstStyle/>
          <a:p>
            <a:pPr marL="0" lvl="0" indent="0" algn="ctr" rtl="0">
              <a:spcBef>
                <a:spcPts val="0"/>
              </a:spcBef>
              <a:spcAft>
                <a:spcPts val="0"/>
              </a:spcAft>
              <a:buNone/>
            </a:pPr>
            <a:r>
              <a:rPr lang="en" sz="3000"/>
              <a:t>RCAS Graduation Requirements</a:t>
            </a:r>
            <a:endParaRPr sz="3000"/>
          </a:p>
        </p:txBody>
      </p:sp>
      <p:graphicFrame>
        <p:nvGraphicFramePr>
          <p:cNvPr id="90" name="Google Shape;90;p17"/>
          <p:cNvGraphicFramePr/>
          <p:nvPr/>
        </p:nvGraphicFramePr>
        <p:xfrm>
          <a:off x="1537988" y="802838"/>
          <a:ext cx="6068025" cy="4167625"/>
        </p:xfrm>
        <a:graphic>
          <a:graphicData uri="http://schemas.openxmlformats.org/drawingml/2006/table">
            <a:tbl>
              <a:tblPr>
                <a:noFill/>
                <a:tableStyleId>{A84A41E8-54AA-4D9B-8A35-5DF30DF6118E}</a:tableStyleId>
              </a:tblPr>
              <a:tblGrid>
                <a:gridCol w="5013325">
                  <a:extLst>
                    <a:ext uri="{9D8B030D-6E8A-4147-A177-3AD203B41FA5}">
                      <a16:colId xmlns:a16="http://schemas.microsoft.com/office/drawing/2014/main" val="20000"/>
                    </a:ext>
                  </a:extLst>
                </a:gridCol>
                <a:gridCol w="1054700">
                  <a:extLst>
                    <a:ext uri="{9D8B030D-6E8A-4147-A177-3AD203B41FA5}">
                      <a16:colId xmlns:a16="http://schemas.microsoft.com/office/drawing/2014/main" val="20001"/>
                    </a:ext>
                  </a:extLst>
                </a:gridCol>
              </a:tblGrid>
              <a:tr h="378875">
                <a:tc>
                  <a:txBody>
                    <a:bodyPr/>
                    <a:lstStyle/>
                    <a:p>
                      <a:pPr marL="0" lvl="0" indent="0" algn="l" rtl="0">
                        <a:spcBef>
                          <a:spcPts val="0"/>
                        </a:spcBef>
                        <a:spcAft>
                          <a:spcPts val="0"/>
                        </a:spcAft>
                        <a:buNone/>
                      </a:pPr>
                      <a:r>
                        <a:rPr lang="en" sz="1400" b="1">
                          <a:latin typeface="Nunito"/>
                          <a:ea typeface="Nunito"/>
                          <a:cs typeface="Nunito"/>
                          <a:sym typeface="Nunito"/>
                        </a:rPr>
                        <a:t>English/</a:t>
                      </a:r>
                      <a:r>
                        <a:rPr lang="en" b="1">
                          <a:latin typeface="Nunito"/>
                          <a:ea typeface="Nunito"/>
                          <a:cs typeface="Nunito"/>
                          <a:sym typeface="Nunito"/>
                        </a:rPr>
                        <a:t>Language </a:t>
                      </a:r>
                      <a:r>
                        <a:rPr lang="en" sz="1400" b="1">
                          <a:latin typeface="Nunito"/>
                          <a:ea typeface="Nunito"/>
                          <a:cs typeface="Nunito"/>
                          <a:sym typeface="Nunito"/>
                        </a:rPr>
                        <a:t>Arts</a:t>
                      </a:r>
                      <a:endParaRPr sz="1400" b="1">
                        <a:latin typeface="Nunito"/>
                        <a:ea typeface="Nunito"/>
                        <a:cs typeface="Nunito"/>
                        <a:sym typeface="Nunito"/>
                      </a:endParaRPr>
                    </a:p>
                  </a:txBody>
                  <a:tcPr marL="91425" marR="91425" marT="68575" marB="68575">
                    <a:solidFill>
                      <a:srgbClr val="B1A78A"/>
                    </a:solidFill>
                  </a:tcPr>
                </a:tc>
                <a:tc>
                  <a:txBody>
                    <a:bodyPr/>
                    <a:lstStyle/>
                    <a:p>
                      <a:pPr marL="0" lvl="0" indent="0" algn="l" rtl="0">
                        <a:spcBef>
                          <a:spcPts val="0"/>
                        </a:spcBef>
                        <a:spcAft>
                          <a:spcPts val="0"/>
                        </a:spcAft>
                        <a:buNone/>
                      </a:pPr>
                      <a:r>
                        <a:rPr lang="en" sz="1400" b="1"/>
                        <a:t>4</a:t>
                      </a:r>
                      <a:endParaRPr sz="1400" b="1"/>
                    </a:p>
                  </a:txBody>
                  <a:tcPr marL="91425" marR="91425" marT="68575" marB="68575">
                    <a:solidFill>
                      <a:srgbClr val="DFD7C2"/>
                    </a:solidFill>
                  </a:tcPr>
                </a:tc>
                <a:extLst>
                  <a:ext uri="{0D108BD9-81ED-4DB2-BD59-A6C34878D82A}">
                    <a16:rowId xmlns:a16="http://schemas.microsoft.com/office/drawing/2014/main" val="10000"/>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Mathematics</a:t>
                      </a:r>
                      <a:endParaRPr sz="1400" b="1">
                        <a:latin typeface="Nunito"/>
                        <a:ea typeface="Nunito"/>
                        <a:cs typeface="Nunito"/>
                        <a:sym typeface="Nunito"/>
                      </a:endParaRPr>
                    </a:p>
                  </a:txBody>
                  <a:tcPr marL="91425" marR="91425" marT="68575" marB="68575">
                    <a:solidFill>
                      <a:srgbClr val="FFE599"/>
                    </a:solidFill>
                  </a:tcPr>
                </a:tc>
                <a:tc>
                  <a:txBody>
                    <a:bodyPr/>
                    <a:lstStyle/>
                    <a:p>
                      <a:pPr marL="0" lvl="0" indent="0" algn="l" rtl="0">
                        <a:spcBef>
                          <a:spcPts val="0"/>
                        </a:spcBef>
                        <a:spcAft>
                          <a:spcPts val="0"/>
                        </a:spcAft>
                        <a:buNone/>
                      </a:pPr>
                      <a:r>
                        <a:rPr lang="en" sz="1400" b="1"/>
                        <a:t>3</a:t>
                      </a:r>
                      <a:endParaRPr sz="1400" b="1"/>
                    </a:p>
                  </a:txBody>
                  <a:tcPr marL="91425" marR="91425" marT="68575" marB="68575">
                    <a:solidFill>
                      <a:srgbClr val="FFF2CC"/>
                    </a:solidFill>
                  </a:tcPr>
                </a:tc>
                <a:extLst>
                  <a:ext uri="{0D108BD9-81ED-4DB2-BD59-A6C34878D82A}">
                    <a16:rowId xmlns:a16="http://schemas.microsoft.com/office/drawing/2014/main" val="10001"/>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Science</a:t>
                      </a:r>
                      <a:endParaRPr sz="1400" b="1">
                        <a:latin typeface="Nunito"/>
                        <a:ea typeface="Nunito"/>
                        <a:cs typeface="Nunito"/>
                        <a:sym typeface="Nunito"/>
                      </a:endParaRPr>
                    </a:p>
                  </a:txBody>
                  <a:tcPr marL="91425" marR="91425" marT="68575" marB="68575">
                    <a:solidFill>
                      <a:srgbClr val="CCCCCC"/>
                    </a:solidFill>
                  </a:tcPr>
                </a:tc>
                <a:tc>
                  <a:txBody>
                    <a:bodyPr/>
                    <a:lstStyle/>
                    <a:p>
                      <a:pPr marL="0" lvl="0" indent="0" algn="l" rtl="0">
                        <a:spcBef>
                          <a:spcPts val="0"/>
                        </a:spcBef>
                        <a:spcAft>
                          <a:spcPts val="0"/>
                        </a:spcAft>
                        <a:buNone/>
                      </a:pPr>
                      <a:r>
                        <a:rPr lang="en" sz="1400" b="1"/>
                        <a:t>3</a:t>
                      </a:r>
                      <a:endParaRPr sz="1400" b="1"/>
                    </a:p>
                  </a:txBody>
                  <a:tcPr marL="91425" marR="91425" marT="68575" marB="68575">
                    <a:solidFill>
                      <a:srgbClr val="EFEFEF"/>
                    </a:solidFill>
                  </a:tcPr>
                </a:tc>
                <a:extLst>
                  <a:ext uri="{0D108BD9-81ED-4DB2-BD59-A6C34878D82A}">
                    <a16:rowId xmlns:a16="http://schemas.microsoft.com/office/drawing/2014/main" val="10002"/>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Social Studies</a:t>
                      </a:r>
                      <a:endParaRPr sz="1400" b="1">
                        <a:latin typeface="Nunito"/>
                        <a:ea typeface="Nunito"/>
                        <a:cs typeface="Nunito"/>
                        <a:sym typeface="Nunito"/>
                      </a:endParaRPr>
                    </a:p>
                  </a:txBody>
                  <a:tcPr marL="91425" marR="91425" marT="68575" marB="68575">
                    <a:solidFill>
                      <a:srgbClr val="F9CB9C"/>
                    </a:solidFill>
                  </a:tcPr>
                </a:tc>
                <a:tc>
                  <a:txBody>
                    <a:bodyPr/>
                    <a:lstStyle/>
                    <a:p>
                      <a:pPr marL="0" lvl="0" indent="0" algn="l" rtl="0">
                        <a:spcBef>
                          <a:spcPts val="0"/>
                        </a:spcBef>
                        <a:spcAft>
                          <a:spcPts val="0"/>
                        </a:spcAft>
                        <a:buNone/>
                      </a:pPr>
                      <a:r>
                        <a:rPr lang="en" sz="1400" b="1"/>
                        <a:t>3</a:t>
                      </a:r>
                      <a:endParaRPr sz="1400" b="1"/>
                    </a:p>
                  </a:txBody>
                  <a:tcPr marL="91425" marR="91425" marT="68575" marB="68575">
                    <a:solidFill>
                      <a:srgbClr val="FCE5CD"/>
                    </a:solidFill>
                  </a:tcPr>
                </a:tc>
                <a:extLst>
                  <a:ext uri="{0D108BD9-81ED-4DB2-BD59-A6C34878D82A}">
                    <a16:rowId xmlns:a16="http://schemas.microsoft.com/office/drawing/2014/main" val="10003"/>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Technology</a:t>
                      </a:r>
                      <a:endParaRPr sz="1400" b="1">
                        <a:latin typeface="Nunito"/>
                        <a:ea typeface="Nunito"/>
                        <a:cs typeface="Nunito"/>
                        <a:sym typeface="Nunito"/>
                      </a:endParaRPr>
                    </a:p>
                  </a:txBody>
                  <a:tcPr marL="91425" marR="91425" marT="68575" marB="68575">
                    <a:solidFill>
                      <a:srgbClr val="B4A7D6"/>
                    </a:solidFill>
                  </a:tcPr>
                </a:tc>
                <a:tc>
                  <a:txBody>
                    <a:bodyPr/>
                    <a:lstStyle/>
                    <a:p>
                      <a:pPr marL="0" lvl="0" indent="0" algn="l" rtl="0">
                        <a:spcBef>
                          <a:spcPts val="0"/>
                        </a:spcBef>
                        <a:spcAft>
                          <a:spcPts val="0"/>
                        </a:spcAft>
                        <a:buNone/>
                      </a:pPr>
                      <a:r>
                        <a:rPr lang="en" sz="1400" b="1"/>
                        <a:t>0.5</a:t>
                      </a:r>
                      <a:endParaRPr sz="1400" b="1"/>
                    </a:p>
                  </a:txBody>
                  <a:tcPr marL="91425" marR="91425" marT="68575" marB="68575">
                    <a:solidFill>
                      <a:srgbClr val="D9D2E9"/>
                    </a:solidFill>
                  </a:tcPr>
                </a:tc>
                <a:extLst>
                  <a:ext uri="{0D108BD9-81ED-4DB2-BD59-A6C34878D82A}">
                    <a16:rowId xmlns:a16="http://schemas.microsoft.com/office/drawing/2014/main" val="10004"/>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Fine Arts</a:t>
                      </a:r>
                      <a:endParaRPr sz="1400" b="1">
                        <a:latin typeface="Nunito"/>
                        <a:ea typeface="Nunito"/>
                        <a:cs typeface="Nunito"/>
                        <a:sym typeface="Nunito"/>
                      </a:endParaRPr>
                    </a:p>
                  </a:txBody>
                  <a:tcPr marL="91425" marR="91425" marT="68575" marB="68575">
                    <a:solidFill>
                      <a:srgbClr val="9FC5E8"/>
                    </a:solidFill>
                  </a:tcPr>
                </a:tc>
                <a:tc>
                  <a:txBody>
                    <a:bodyPr/>
                    <a:lstStyle/>
                    <a:p>
                      <a:pPr marL="0" lvl="0" indent="0" algn="l" rtl="0">
                        <a:spcBef>
                          <a:spcPts val="0"/>
                        </a:spcBef>
                        <a:spcAft>
                          <a:spcPts val="0"/>
                        </a:spcAft>
                        <a:buNone/>
                      </a:pPr>
                      <a:r>
                        <a:rPr lang="en" sz="1400" b="1"/>
                        <a:t>1</a:t>
                      </a:r>
                      <a:endParaRPr sz="1400" b="1"/>
                    </a:p>
                  </a:txBody>
                  <a:tcPr marL="91425" marR="91425" marT="68575" marB="68575">
                    <a:solidFill>
                      <a:srgbClr val="CFE2F3"/>
                    </a:solidFill>
                  </a:tcPr>
                </a:tc>
                <a:extLst>
                  <a:ext uri="{0D108BD9-81ED-4DB2-BD59-A6C34878D82A}">
                    <a16:rowId xmlns:a16="http://schemas.microsoft.com/office/drawing/2014/main" val="10005"/>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Physical Education</a:t>
                      </a:r>
                      <a:endParaRPr sz="1400" b="1">
                        <a:latin typeface="Nunito"/>
                        <a:ea typeface="Nunito"/>
                        <a:cs typeface="Nunito"/>
                        <a:sym typeface="Nunito"/>
                      </a:endParaRPr>
                    </a:p>
                  </a:txBody>
                  <a:tcPr marL="91425" marR="91425" marT="68575" marB="68575">
                    <a:solidFill>
                      <a:srgbClr val="A2C4C9"/>
                    </a:solidFill>
                  </a:tcPr>
                </a:tc>
                <a:tc>
                  <a:txBody>
                    <a:bodyPr/>
                    <a:lstStyle/>
                    <a:p>
                      <a:pPr marL="0" lvl="0" indent="0" algn="l" rtl="0">
                        <a:spcBef>
                          <a:spcPts val="0"/>
                        </a:spcBef>
                        <a:spcAft>
                          <a:spcPts val="0"/>
                        </a:spcAft>
                        <a:buNone/>
                      </a:pPr>
                      <a:r>
                        <a:rPr lang="en" sz="1400" b="1"/>
                        <a:t>1</a:t>
                      </a:r>
                      <a:endParaRPr sz="1400" b="1"/>
                    </a:p>
                  </a:txBody>
                  <a:tcPr marL="91425" marR="91425" marT="68575" marB="68575">
                    <a:solidFill>
                      <a:srgbClr val="D0E0E3"/>
                    </a:solidFill>
                  </a:tcPr>
                </a:tc>
                <a:extLst>
                  <a:ext uri="{0D108BD9-81ED-4DB2-BD59-A6C34878D82A}">
                    <a16:rowId xmlns:a16="http://schemas.microsoft.com/office/drawing/2014/main" val="10006"/>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Economics or Personal Finance</a:t>
                      </a:r>
                      <a:endParaRPr sz="1400" b="1">
                        <a:latin typeface="Nunito"/>
                        <a:ea typeface="Nunito"/>
                        <a:cs typeface="Nunito"/>
                        <a:sym typeface="Nunito"/>
                      </a:endParaRPr>
                    </a:p>
                  </a:txBody>
                  <a:tcPr marL="91425" marR="91425" marT="68575" marB="68575">
                    <a:solidFill>
                      <a:srgbClr val="D5A6BD"/>
                    </a:solidFill>
                  </a:tcPr>
                </a:tc>
                <a:tc>
                  <a:txBody>
                    <a:bodyPr/>
                    <a:lstStyle/>
                    <a:p>
                      <a:pPr marL="0" lvl="0" indent="0" algn="l" rtl="0">
                        <a:spcBef>
                          <a:spcPts val="0"/>
                        </a:spcBef>
                        <a:spcAft>
                          <a:spcPts val="0"/>
                        </a:spcAft>
                        <a:buNone/>
                      </a:pPr>
                      <a:r>
                        <a:rPr lang="en" sz="1400" b="1"/>
                        <a:t>0.5</a:t>
                      </a:r>
                      <a:endParaRPr sz="1400" b="1"/>
                    </a:p>
                  </a:txBody>
                  <a:tcPr marL="91425" marR="91425" marT="68575" marB="68575">
                    <a:solidFill>
                      <a:srgbClr val="EAD1DC"/>
                    </a:solidFill>
                  </a:tcPr>
                </a:tc>
                <a:extLst>
                  <a:ext uri="{0D108BD9-81ED-4DB2-BD59-A6C34878D82A}">
                    <a16:rowId xmlns:a16="http://schemas.microsoft.com/office/drawing/2014/main" val="10007"/>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RCAS Academies</a:t>
                      </a:r>
                      <a:endParaRPr sz="1400" b="1">
                        <a:latin typeface="Nunito"/>
                        <a:ea typeface="Nunito"/>
                        <a:cs typeface="Nunito"/>
                        <a:sym typeface="Nunito"/>
                      </a:endParaRPr>
                    </a:p>
                  </a:txBody>
                  <a:tcPr marL="91425" marR="91425" marT="68575" marB="68575">
                    <a:solidFill>
                      <a:srgbClr val="B6D7A8"/>
                    </a:solidFill>
                  </a:tcPr>
                </a:tc>
                <a:tc>
                  <a:txBody>
                    <a:bodyPr/>
                    <a:lstStyle/>
                    <a:p>
                      <a:pPr marL="0" lvl="0" indent="0" algn="l" rtl="0">
                        <a:spcBef>
                          <a:spcPts val="0"/>
                        </a:spcBef>
                        <a:spcAft>
                          <a:spcPts val="0"/>
                        </a:spcAft>
                        <a:buNone/>
                      </a:pPr>
                      <a:r>
                        <a:rPr lang="en" sz="1400" b="1"/>
                        <a:t>3.5</a:t>
                      </a:r>
                      <a:endParaRPr sz="1400" b="1"/>
                    </a:p>
                  </a:txBody>
                  <a:tcPr marL="91425" marR="91425" marT="68575" marB="68575">
                    <a:solidFill>
                      <a:srgbClr val="D9EAD3"/>
                    </a:solidFill>
                  </a:tcPr>
                </a:tc>
                <a:extLst>
                  <a:ext uri="{0D108BD9-81ED-4DB2-BD59-A6C34878D82A}">
                    <a16:rowId xmlns:a16="http://schemas.microsoft.com/office/drawing/2014/main" val="10008"/>
                  </a:ext>
                </a:extLst>
              </a:tr>
              <a:tr h="378875">
                <a:tc>
                  <a:txBody>
                    <a:bodyPr/>
                    <a:lstStyle/>
                    <a:p>
                      <a:pPr marL="0" lvl="0" indent="0" algn="l" rtl="0">
                        <a:spcBef>
                          <a:spcPts val="0"/>
                        </a:spcBef>
                        <a:spcAft>
                          <a:spcPts val="0"/>
                        </a:spcAft>
                        <a:buNone/>
                      </a:pPr>
                      <a:r>
                        <a:rPr lang="en" sz="1400" b="1">
                          <a:latin typeface="Nunito"/>
                          <a:ea typeface="Nunito"/>
                          <a:cs typeface="Nunito"/>
                          <a:sym typeface="Nunito"/>
                        </a:rPr>
                        <a:t>Electives</a:t>
                      </a:r>
                      <a:endParaRPr sz="1400" b="1">
                        <a:latin typeface="Nunito"/>
                        <a:ea typeface="Nunito"/>
                        <a:cs typeface="Nunito"/>
                        <a:sym typeface="Nunito"/>
                      </a:endParaRPr>
                    </a:p>
                  </a:txBody>
                  <a:tcPr marL="91425" marR="91425" marT="68575" marB="68575">
                    <a:solidFill>
                      <a:srgbClr val="EA9999"/>
                    </a:solidFill>
                  </a:tcPr>
                </a:tc>
                <a:tc>
                  <a:txBody>
                    <a:bodyPr/>
                    <a:lstStyle/>
                    <a:p>
                      <a:pPr marL="0" lvl="0" indent="0" algn="l" rtl="0">
                        <a:spcBef>
                          <a:spcPts val="0"/>
                        </a:spcBef>
                        <a:spcAft>
                          <a:spcPts val="0"/>
                        </a:spcAft>
                        <a:buNone/>
                      </a:pPr>
                      <a:r>
                        <a:rPr lang="en" sz="1400" b="1"/>
                        <a:t>4.5</a:t>
                      </a:r>
                      <a:endParaRPr sz="1400" b="1"/>
                    </a:p>
                  </a:txBody>
                  <a:tcPr marL="91425" marR="91425" marT="68575" marB="68575">
                    <a:solidFill>
                      <a:srgbClr val="F4CCCC"/>
                    </a:solidFill>
                  </a:tcPr>
                </a:tc>
                <a:extLst>
                  <a:ext uri="{0D108BD9-81ED-4DB2-BD59-A6C34878D82A}">
                    <a16:rowId xmlns:a16="http://schemas.microsoft.com/office/drawing/2014/main" val="10009"/>
                  </a:ext>
                </a:extLst>
              </a:tr>
              <a:tr h="378875">
                <a:tc>
                  <a:txBody>
                    <a:bodyPr/>
                    <a:lstStyle/>
                    <a:p>
                      <a:pPr marL="0" lvl="0" indent="0" algn="l" rtl="0">
                        <a:spcBef>
                          <a:spcPts val="0"/>
                        </a:spcBef>
                        <a:spcAft>
                          <a:spcPts val="0"/>
                        </a:spcAft>
                        <a:buNone/>
                      </a:pPr>
                      <a:r>
                        <a:rPr lang="en" sz="1400" b="1">
                          <a:solidFill>
                            <a:srgbClr val="FFFFFF"/>
                          </a:solidFill>
                          <a:latin typeface="Nunito"/>
                          <a:ea typeface="Nunito"/>
                          <a:cs typeface="Nunito"/>
                          <a:sym typeface="Nunito"/>
                        </a:rPr>
                        <a:t>Total</a:t>
                      </a:r>
                      <a:endParaRPr sz="1400" b="1">
                        <a:solidFill>
                          <a:srgbClr val="FFFFFF"/>
                        </a:solidFill>
                        <a:latin typeface="Nunito"/>
                        <a:ea typeface="Nunito"/>
                        <a:cs typeface="Nunito"/>
                        <a:sym typeface="Nunito"/>
                      </a:endParaRPr>
                    </a:p>
                  </a:txBody>
                  <a:tcPr marL="91425" marR="91425" marT="68575" marB="68575">
                    <a:solidFill>
                      <a:schemeClr val="dk2"/>
                    </a:solidFill>
                  </a:tcPr>
                </a:tc>
                <a:tc>
                  <a:txBody>
                    <a:bodyPr/>
                    <a:lstStyle/>
                    <a:p>
                      <a:pPr marL="0" lvl="0" indent="0" algn="l" rtl="0">
                        <a:spcBef>
                          <a:spcPts val="0"/>
                        </a:spcBef>
                        <a:spcAft>
                          <a:spcPts val="0"/>
                        </a:spcAft>
                        <a:buNone/>
                      </a:pPr>
                      <a:r>
                        <a:rPr lang="en" sz="1400" b="1">
                          <a:solidFill>
                            <a:srgbClr val="FFFFFF"/>
                          </a:solidFill>
                        </a:rPr>
                        <a:t>24</a:t>
                      </a:r>
                      <a:endParaRPr sz="1400" b="1">
                        <a:solidFill>
                          <a:srgbClr val="FFFFFF"/>
                        </a:solidFill>
                      </a:endParaRPr>
                    </a:p>
                  </a:txBody>
                  <a:tcPr marL="91425" marR="91425" marT="68575" marB="68575">
                    <a:solidFill>
                      <a:schemeClr val="dk2"/>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7"/>
        <p:cNvGrpSpPr/>
        <p:nvPr/>
      </p:nvGrpSpPr>
      <p:grpSpPr>
        <a:xfrm>
          <a:off x="0" y="0"/>
          <a:ext cx="0" cy="0"/>
          <a:chOff x="0" y="0"/>
          <a:chExt cx="0" cy="0"/>
        </a:xfrm>
      </p:grpSpPr>
      <p:sp>
        <p:nvSpPr>
          <p:cNvPr id="279" name="Google Shape;279;p38"/>
          <p:cNvSpPr txBox="1"/>
          <p:nvPr/>
        </p:nvSpPr>
        <p:spPr>
          <a:xfrm>
            <a:off x="13971450" y="1370625"/>
            <a:ext cx="7341300" cy="64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 name="Title 4">
            <a:extLst>
              <a:ext uri="{FF2B5EF4-FFF2-40B4-BE49-F238E27FC236}">
                <a16:creationId xmlns:a16="http://schemas.microsoft.com/office/drawing/2014/main" id="{5AC10A5E-9496-41C1-AE62-5F07C8AA4742}"/>
              </a:ext>
            </a:extLst>
          </p:cNvPr>
          <p:cNvSpPr>
            <a:spLocks noGrp="1"/>
          </p:cNvSpPr>
          <p:nvPr>
            <p:ph type="title"/>
          </p:nvPr>
        </p:nvSpPr>
        <p:spPr>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p:spPr>
        <p:txBody>
          <a:bodyPr/>
          <a:lstStyle/>
          <a:p>
            <a:pPr algn="ctr"/>
            <a:r>
              <a:rPr lang="en-US" sz="2800" dirty="0"/>
              <a:t>Course Selection Sheet</a:t>
            </a:r>
          </a:p>
        </p:txBody>
      </p:sp>
      <p:pic>
        <p:nvPicPr>
          <p:cNvPr id="4" name="Picture 3">
            <a:extLst>
              <a:ext uri="{FF2B5EF4-FFF2-40B4-BE49-F238E27FC236}">
                <a16:creationId xmlns:a16="http://schemas.microsoft.com/office/drawing/2014/main" id="{F2556066-259D-4640-A6B5-0CE26F5CDE23}"/>
              </a:ext>
            </a:extLst>
          </p:cNvPr>
          <p:cNvPicPr>
            <a:picLocks noChangeAspect="1"/>
          </p:cNvPicPr>
          <p:nvPr/>
        </p:nvPicPr>
        <p:blipFill>
          <a:blip r:embed="rId3"/>
          <a:stretch>
            <a:fillRect/>
          </a:stretch>
        </p:blipFill>
        <p:spPr>
          <a:xfrm>
            <a:off x="2804376" y="721895"/>
            <a:ext cx="3302513" cy="434597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40000">
              <a:srgbClr val="203E13"/>
            </a:gs>
          </a:gsLst>
          <a:lin ang="5400012" scaled="0"/>
          <a:tileRect/>
        </a:gradFill>
        <a:effectLst/>
      </p:bgPr>
    </p:bg>
    <p:spTree>
      <p:nvGrpSpPr>
        <p:cNvPr id="1" name="Shape 263"/>
        <p:cNvGrpSpPr/>
        <p:nvPr/>
      </p:nvGrpSpPr>
      <p:grpSpPr>
        <a:xfrm>
          <a:off x="0" y="0"/>
          <a:ext cx="0" cy="0"/>
          <a:chOff x="0" y="0"/>
          <a:chExt cx="0" cy="0"/>
        </a:xfrm>
      </p:grpSpPr>
      <p:sp>
        <p:nvSpPr>
          <p:cNvPr id="264" name="Google Shape;264;p36"/>
          <p:cNvSpPr txBox="1">
            <a:spLocks noGrp="1"/>
          </p:cNvSpPr>
          <p:nvPr>
            <p:ph type="title"/>
          </p:nvPr>
        </p:nvSpPr>
        <p:spPr>
          <a:xfrm>
            <a:off x="158700" y="133752"/>
            <a:ext cx="8826600" cy="60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Course Selection</a:t>
            </a:r>
            <a:endParaRPr sz="3200" dirty="0"/>
          </a:p>
        </p:txBody>
      </p:sp>
      <p:sp>
        <p:nvSpPr>
          <p:cNvPr id="265" name="Google Shape;265;p36"/>
          <p:cNvSpPr txBox="1">
            <a:spLocks noGrp="1"/>
          </p:cNvSpPr>
          <p:nvPr>
            <p:ph type="body" idx="4294967295"/>
          </p:nvPr>
        </p:nvSpPr>
        <p:spPr>
          <a:xfrm>
            <a:off x="1332038" y="1178824"/>
            <a:ext cx="6143346" cy="3273990"/>
          </a:xfrm>
          <a:prstGeom prst="rect">
            <a:avLst/>
          </a:prstGeom>
        </p:spPr>
        <p:txBody>
          <a:bodyPr spcFirstLastPara="1" wrap="square" lIns="91425" tIns="91425" rIns="91425" bIns="91425" anchor="t" anchorCtr="0">
            <a:noAutofit/>
          </a:bodyPr>
          <a:lstStyle/>
          <a:p>
            <a:pPr marL="457200" indent="-457200">
              <a:lnSpc>
                <a:spcPct val="100000"/>
              </a:lnSpc>
              <a:buFont typeface="Arial" panose="020B0604020202020204" pitchFamily="34" charset="0"/>
              <a:buChar char="•"/>
            </a:pPr>
            <a:r>
              <a:rPr lang="en" sz="2400" dirty="0">
                <a:solidFill>
                  <a:srgbClr val="000000"/>
                </a:solidFill>
              </a:rPr>
              <a:t>Take time to review the course guidebook so you are ready to select your courses</a:t>
            </a:r>
          </a:p>
          <a:p>
            <a:pPr marL="0" indent="0">
              <a:lnSpc>
                <a:spcPct val="100000"/>
              </a:lnSpc>
              <a:buNone/>
            </a:pPr>
            <a:endParaRPr lang="en-US" sz="2000" dirty="0"/>
          </a:p>
          <a:p>
            <a:pPr marL="457200" indent="-457200">
              <a:lnSpc>
                <a:spcPct val="100000"/>
              </a:lnSpc>
              <a:buFont typeface="Arial" panose="020B0604020202020204" pitchFamily="34" charset="0"/>
              <a:buChar char="•"/>
            </a:pPr>
            <a:r>
              <a:rPr lang="en-US" sz="2400" dirty="0">
                <a:solidFill>
                  <a:schemeClr val="bg2"/>
                </a:solidFill>
              </a:rPr>
              <a:t>Consider the following:</a:t>
            </a:r>
          </a:p>
          <a:p>
            <a:pPr lvl="1" indent="-457200">
              <a:lnSpc>
                <a:spcPct val="100000"/>
              </a:lnSpc>
              <a:spcBef>
                <a:spcPts val="0"/>
              </a:spcBef>
              <a:buFont typeface="Arial" panose="020B0604020202020204" pitchFamily="34" charset="0"/>
              <a:buChar char="•"/>
            </a:pPr>
            <a:r>
              <a:rPr lang="en-US" sz="2200" dirty="0">
                <a:solidFill>
                  <a:schemeClr val="bg2"/>
                </a:solidFill>
              </a:rPr>
              <a:t>Academic strengths and weaknesses</a:t>
            </a:r>
          </a:p>
          <a:p>
            <a:pPr lvl="1" indent="-457200">
              <a:lnSpc>
                <a:spcPct val="100000"/>
              </a:lnSpc>
              <a:spcBef>
                <a:spcPts val="0"/>
              </a:spcBef>
              <a:buFont typeface="Arial" panose="020B0604020202020204" pitchFamily="34" charset="0"/>
              <a:buChar char="•"/>
            </a:pPr>
            <a:r>
              <a:rPr lang="en-US" sz="2200" dirty="0">
                <a:solidFill>
                  <a:schemeClr val="bg2"/>
                </a:solidFill>
              </a:rPr>
              <a:t>Activity involvement in and out of school</a:t>
            </a:r>
          </a:p>
          <a:p>
            <a:pPr lvl="1" indent="-457200">
              <a:lnSpc>
                <a:spcPct val="100000"/>
              </a:lnSpc>
              <a:spcBef>
                <a:spcPts val="0"/>
              </a:spcBef>
              <a:buFont typeface="Arial" panose="020B0604020202020204" pitchFamily="34" charset="0"/>
              <a:buChar char="•"/>
            </a:pPr>
            <a:r>
              <a:rPr lang="en-US" sz="2200" dirty="0">
                <a:solidFill>
                  <a:schemeClr val="bg2"/>
                </a:solidFill>
              </a:rPr>
              <a:t>Community involvement/family commitments </a:t>
            </a:r>
          </a:p>
          <a:p>
            <a:pPr marL="457200" lvl="0" indent="0" algn="l" rtl="0">
              <a:lnSpc>
                <a:spcPct val="100000"/>
              </a:lnSpc>
              <a:spcBef>
                <a:spcPts val="0"/>
              </a:spcBef>
              <a:spcAft>
                <a:spcPts val="0"/>
              </a:spcAft>
              <a:buNone/>
            </a:pPr>
            <a:endParaRPr lang="en" sz="2200" dirty="0">
              <a:solidFill>
                <a:srgbClr val="000000"/>
              </a:solidFill>
            </a:endParaRPr>
          </a:p>
          <a:p>
            <a:pPr marL="457200" lvl="0" indent="0" algn="l" rtl="0">
              <a:lnSpc>
                <a:spcPct val="100000"/>
              </a:lnSpc>
              <a:spcBef>
                <a:spcPts val="0"/>
              </a:spcBef>
              <a:spcAft>
                <a:spcPts val="0"/>
              </a:spcAft>
              <a:buNone/>
            </a:pPr>
            <a:endParaRPr sz="2200" dirty="0">
              <a:solidFill>
                <a:srgbClr val="000000"/>
              </a:solidFill>
            </a:endParaRPr>
          </a:p>
          <a:p>
            <a:pPr marL="457200" lvl="0" indent="0" algn="l" rtl="0">
              <a:lnSpc>
                <a:spcPct val="100000"/>
              </a:lnSpc>
              <a:spcBef>
                <a:spcPts val="0"/>
              </a:spcBef>
              <a:spcAft>
                <a:spcPts val="0"/>
              </a:spcAft>
              <a:buNone/>
            </a:pPr>
            <a:endParaRPr sz="3400" dirty="0">
              <a:solidFill>
                <a:srgbClr val="000000"/>
              </a:solidFill>
              <a:highlight>
                <a:srgbClr val="FFFF00"/>
              </a:highlight>
            </a:endParaRPr>
          </a:p>
        </p:txBody>
      </p:sp>
      <p:sp>
        <p:nvSpPr>
          <p:cNvPr id="266" name="Google Shape;266;p36"/>
          <p:cNvSpPr txBox="1"/>
          <p:nvPr/>
        </p:nvSpPr>
        <p:spPr>
          <a:xfrm>
            <a:off x="13971450" y="1370625"/>
            <a:ext cx="7341300" cy="64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pic>
        <p:nvPicPr>
          <p:cNvPr id="3" name="Picture 2" descr="A picture containing text, stationary&#10;&#10;Description automatically generated">
            <a:extLst>
              <a:ext uri="{FF2B5EF4-FFF2-40B4-BE49-F238E27FC236}">
                <a16:creationId xmlns:a16="http://schemas.microsoft.com/office/drawing/2014/main" id="{5B1307C9-B18D-4BCF-9C42-29A32C09E17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325386" y="3006766"/>
            <a:ext cx="1091408" cy="818147"/>
          </a:xfrm>
          <a:prstGeom prst="rect">
            <a:avLst/>
          </a:prstGeom>
        </p:spPr>
      </p:pic>
      <p:sp>
        <p:nvSpPr>
          <p:cNvPr id="4" name="TextBox 3">
            <a:extLst>
              <a:ext uri="{FF2B5EF4-FFF2-40B4-BE49-F238E27FC236}">
                <a16:creationId xmlns:a16="http://schemas.microsoft.com/office/drawing/2014/main" id="{C1D4D271-6B97-4A28-AF63-2E7E7998E12E}"/>
              </a:ext>
            </a:extLst>
          </p:cNvPr>
          <p:cNvSpPr txBox="1"/>
          <p:nvPr/>
        </p:nvSpPr>
        <p:spPr>
          <a:xfrm flipH="1">
            <a:off x="7598830" y="6154152"/>
            <a:ext cx="426266" cy="2031325"/>
          </a:xfrm>
          <a:prstGeom prst="rect">
            <a:avLst/>
          </a:prstGeom>
          <a:noFill/>
        </p:spPr>
        <p:txBody>
          <a:bodyPr wrap="square" rtlCol="0">
            <a:spAutoFit/>
          </a:bodyPr>
          <a:lstStyle/>
          <a:p>
            <a:r>
              <a:rPr lang="en-US" sz="900">
                <a:hlinkClick r:id="rId4" tooltip="https://freephotoshop.org/2011/01/apple-and-books-free-picture/"/>
              </a:rPr>
              <a:t>This Photo</a:t>
            </a:r>
            <a:r>
              <a:rPr lang="en-US" sz="900"/>
              <a:t> by Unknown Author is licensed under </a:t>
            </a:r>
            <a:r>
              <a:rPr lang="en-US" sz="900">
                <a:hlinkClick r:id="rId5" tooltip="https://creativecommons.org/licenses/by/3.0/"/>
              </a:rPr>
              <a:t>CC BY</a:t>
            </a:r>
            <a:endParaRPr lang="en-US" sz="900"/>
          </a:p>
        </p:txBody>
      </p:sp>
      <p:pic>
        <p:nvPicPr>
          <p:cNvPr id="6" name="Picture 5">
            <a:extLst>
              <a:ext uri="{FF2B5EF4-FFF2-40B4-BE49-F238E27FC236}">
                <a16:creationId xmlns:a16="http://schemas.microsoft.com/office/drawing/2014/main" id="{1BFA424A-E5D4-4AE7-92C8-5FC6220599E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128051" y="2491192"/>
            <a:ext cx="594322" cy="515574"/>
          </a:xfrm>
          <a:prstGeom prst="rect">
            <a:avLst/>
          </a:prstGeom>
        </p:spPr>
      </p:pic>
      <p:pic>
        <p:nvPicPr>
          <p:cNvPr id="9" name="Picture 8" descr="A black and white football ball&#10;&#10;Description automatically generated with medium confidence">
            <a:extLst>
              <a:ext uri="{FF2B5EF4-FFF2-40B4-BE49-F238E27FC236}">
                <a16:creationId xmlns:a16="http://schemas.microsoft.com/office/drawing/2014/main" id="{7E5E342B-AE36-426D-AA19-6CF6B60AB30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722373" y="3006766"/>
            <a:ext cx="605446" cy="605446"/>
          </a:xfrm>
          <a:prstGeom prst="rect">
            <a:avLst/>
          </a:prstGeom>
        </p:spPr>
      </p:pic>
      <p:pic>
        <p:nvPicPr>
          <p:cNvPr id="14" name="Picture 13" descr="A picture containing athletic game, golf, sport, yellow&#10;&#10;Description automatically generated">
            <a:extLst>
              <a:ext uri="{FF2B5EF4-FFF2-40B4-BE49-F238E27FC236}">
                <a16:creationId xmlns:a16="http://schemas.microsoft.com/office/drawing/2014/main" id="{A1F54D68-428D-41F3-84A5-8FC653511F9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811962" y="2304573"/>
            <a:ext cx="783772" cy="520761"/>
          </a:xfrm>
          <a:prstGeom prst="rect">
            <a:avLst/>
          </a:prstGeom>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5477</TotalTime>
  <Words>915</Words>
  <Application>Microsoft Office PowerPoint</Application>
  <PresentationFormat>On-screen Show (16:9)</PresentationFormat>
  <Paragraphs>185</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Impact</vt:lpstr>
      <vt:lpstr>Nunito</vt:lpstr>
      <vt:lpstr>Roboto</vt:lpstr>
      <vt:lpstr>Material</vt:lpstr>
      <vt:lpstr>PowerPoint Presentation</vt:lpstr>
      <vt:lpstr>Welcome to Stevens High School</vt:lpstr>
      <vt:lpstr>Staff</vt:lpstr>
      <vt:lpstr>Course Selection Process</vt:lpstr>
      <vt:lpstr>  </vt:lpstr>
      <vt:lpstr>Graduation Requirements</vt:lpstr>
      <vt:lpstr>RCAS Graduation Requirements</vt:lpstr>
      <vt:lpstr>Course Selection Sheet</vt:lpstr>
      <vt:lpstr>Course Selection</vt:lpstr>
      <vt:lpstr>Course Selection continued </vt:lpstr>
      <vt:lpstr>RCAS Academies (3.5 credits required)</vt:lpstr>
      <vt:lpstr>Commonly Asked Questions</vt:lpstr>
      <vt:lpstr>Learning Management System</vt:lpstr>
      <vt:lpstr>PowerPoint Presentation</vt:lpstr>
      <vt:lpstr>PowerPoint Presentation</vt:lpstr>
      <vt:lpstr>Resources</vt:lpstr>
      <vt:lpstr>Title Lorem Ipsum </vt:lpstr>
      <vt:lpstr>Resources</vt:lpstr>
      <vt:lpstr>Registration Resources</vt:lpstr>
      <vt:lpstr>Transition Components</vt:lpstr>
      <vt:lpstr>What Can You Expect?</vt:lpstr>
      <vt:lpstr>Activities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Rachetto, Tyler R.</dc:creator>
  <cp:lastModifiedBy>Hafner, Jocelyn J</cp:lastModifiedBy>
  <cp:revision>33</cp:revision>
  <dcterms:modified xsi:type="dcterms:W3CDTF">2022-02-15T22:14:51Z</dcterms:modified>
</cp:coreProperties>
</file>