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83" r:id="rId4"/>
  </p:sldMasterIdLst>
  <p:notesMasterIdLst>
    <p:notesMasterId r:id="rId29"/>
  </p:notesMasterIdLst>
  <p:handoutMasterIdLst>
    <p:handoutMasterId r:id="rId30"/>
  </p:handoutMasterIdLst>
  <p:sldIdLst>
    <p:sldId id="256" r:id="rId5"/>
    <p:sldId id="282" r:id="rId6"/>
    <p:sldId id="257" r:id="rId7"/>
    <p:sldId id="258" r:id="rId8"/>
    <p:sldId id="259" r:id="rId9"/>
    <p:sldId id="289" r:id="rId10"/>
    <p:sldId id="260" r:id="rId11"/>
    <p:sldId id="261" r:id="rId12"/>
    <p:sldId id="284" r:id="rId13"/>
    <p:sldId id="292" r:id="rId14"/>
    <p:sldId id="291" r:id="rId15"/>
    <p:sldId id="266" r:id="rId16"/>
    <p:sldId id="268" r:id="rId17"/>
    <p:sldId id="271" r:id="rId18"/>
    <p:sldId id="290" r:id="rId19"/>
    <p:sldId id="272" r:id="rId20"/>
    <p:sldId id="273" r:id="rId21"/>
    <p:sldId id="269" r:id="rId22"/>
    <p:sldId id="270" r:id="rId23"/>
    <p:sldId id="288" r:id="rId24"/>
    <p:sldId id="283" r:id="rId25"/>
    <p:sldId id="274" r:id="rId26"/>
    <p:sldId id="285" r:id="rId27"/>
    <p:sldId id="279" r:id="rId28"/>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B50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94" autoAdjust="0"/>
    <p:restoredTop sz="90838" autoAdjust="0"/>
  </p:normalViewPr>
  <p:slideViewPr>
    <p:cSldViewPr>
      <p:cViewPr varScale="1">
        <p:scale>
          <a:sx n="65" d="100"/>
          <a:sy n="65" d="100"/>
        </p:scale>
        <p:origin x="1446" y="78"/>
      </p:cViewPr>
      <p:guideLst>
        <p:guide orient="horz" pos="2160"/>
        <p:guide pos="2880"/>
      </p:guideLst>
    </p:cSldViewPr>
  </p:slideViewPr>
  <p:outlineViewPr>
    <p:cViewPr>
      <p:scale>
        <a:sx n="33" d="100"/>
        <a:sy n="33" d="100"/>
      </p:scale>
      <p:origin x="0" y="-299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55" d="100"/>
          <a:sy n="55" d="100"/>
        </p:scale>
        <p:origin x="-290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61A9D318-DE44-4BF0-8143-A709C9D6100B}" type="datetimeFigureOut">
              <a:rPr lang="en-US" smtClean="0"/>
              <a:pPr/>
              <a:t>9/16/2019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63425091-5341-42A2-9CE9-5A5764BDF4A6}" type="slidenum">
              <a:rPr lang="en-US" smtClean="0"/>
              <a:pPr/>
              <a:t>‹#›</a:t>
            </a:fld>
            <a:endParaRPr lang="en-US" dirty="0"/>
          </a:p>
        </p:txBody>
      </p:sp>
    </p:spTree>
    <p:extLst>
      <p:ext uri="{BB962C8B-B14F-4D97-AF65-F5344CB8AC3E}">
        <p14:creationId xmlns:p14="http://schemas.microsoft.com/office/powerpoint/2010/main" val="34551253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9A2F7AB5-10B9-4D1F-8D02-BF8FD398ED4D}" type="datetimeFigureOut">
              <a:rPr lang="en-US" smtClean="0"/>
              <a:pPr/>
              <a:t>9/16/2019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4C602057-6512-4B31-8EEC-92E431CB22AD}" type="slidenum">
              <a:rPr lang="en-US" smtClean="0"/>
              <a:pPr/>
              <a:t>‹#›</a:t>
            </a:fld>
            <a:endParaRPr lang="en-US" dirty="0"/>
          </a:p>
        </p:txBody>
      </p:sp>
    </p:spTree>
    <p:extLst>
      <p:ext uri="{BB962C8B-B14F-4D97-AF65-F5344CB8AC3E}">
        <p14:creationId xmlns:p14="http://schemas.microsoft.com/office/powerpoint/2010/main" val="2350822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1</a:t>
            </a:fld>
            <a:endParaRPr lang="en-US" dirty="0"/>
          </a:p>
        </p:txBody>
      </p:sp>
    </p:spTree>
    <p:extLst>
      <p:ext uri="{BB962C8B-B14F-4D97-AF65-F5344CB8AC3E}">
        <p14:creationId xmlns:p14="http://schemas.microsoft.com/office/powerpoint/2010/main" val="1066850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*Clear admit – safety</a:t>
            </a:r>
            <a:r>
              <a:rPr lang="en-US" baseline="0" dirty="0"/>
              <a:t> school</a:t>
            </a:r>
          </a:p>
          <a:p>
            <a:r>
              <a:rPr lang="en-US" baseline="0" dirty="0"/>
              <a:t>*Probable admit –meets the admission criteria</a:t>
            </a:r>
          </a:p>
          <a:p>
            <a:r>
              <a:rPr lang="en-US" baseline="0" dirty="0"/>
              <a:t>*Reach admit – Dream school, may not have met admission criteria</a:t>
            </a:r>
          </a:p>
          <a:p>
            <a:r>
              <a:rPr lang="en-US" baseline="0" dirty="0"/>
              <a:t>*Some students know exactly where they want to attend that is ok too</a:t>
            </a:r>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13</a:t>
            </a:fld>
            <a:endParaRPr lang="en-US" dirty="0"/>
          </a:p>
        </p:txBody>
      </p:sp>
    </p:spTree>
    <p:extLst>
      <p:ext uri="{BB962C8B-B14F-4D97-AF65-F5344CB8AC3E}">
        <p14:creationId xmlns:p14="http://schemas.microsoft.com/office/powerpoint/2010/main" val="24124497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a:p>
            <a:r>
              <a:rPr lang="en-US" dirty="0"/>
              <a:t>Web-sites</a:t>
            </a:r>
            <a:r>
              <a:rPr lang="en-US" baseline="0" dirty="0"/>
              <a:t> –on the raiderscorner.com</a:t>
            </a:r>
          </a:p>
          <a:p>
            <a:r>
              <a:rPr lang="en-US" baseline="0" dirty="0"/>
              <a:t>Colleges – most scholarships are listed on the school’s website</a:t>
            </a:r>
          </a:p>
          <a:p>
            <a:r>
              <a:rPr lang="en-US" baseline="0" dirty="0"/>
              <a:t>Listserv—get signed up now!! Most want sr. but some are for anyone. </a:t>
            </a:r>
          </a:p>
          <a:p>
            <a:r>
              <a:rPr lang="en-US" baseline="0" dirty="0"/>
              <a:t>Private loans – information in the guidance office</a:t>
            </a:r>
          </a:p>
          <a:p>
            <a:r>
              <a:rPr lang="en-US" baseline="0" dirty="0"/>
              <a:t>Western Undergraduate Exchange Program – google—13 states guarantee tuition plus half  is student meets certain requirements – check college and remember that not all schools participate</a:t>
            </a:r>
          </a:p>
          <a:p>
            <a:r>
              <a:rPr lang="en-US" baseline="0" dirty="0"/>
              <a:t>Reciprocity with Minn—means we pay the same as their in-state tuition—not all schools participate</a:t>
            </a:r>
          </a:p>
          <a:p>
            <a:r>
              <a:rPr lang="en-US" baseline="0" dirty="0"/>
              <a:t>Military– ROTC 4 years paid – may pay up to full tuition/stipend</a:t>
            </a:r>
          </a:p>
          <a:p>
            <a:r>
              <a:rPr lang="en-US" baseline="0" dirty="0"/>
              <a:t>               Academies– must prepare junior year – </a:t>
            </a:r>
          </a:p>
          <a:p>
            <a:r>
              <a:rPr lang="en-US" baseline="0" dirty="0"/>
              <a:t>               Reserve – offers college tuition and expenses</a:t>
            </a:r>
          </a:p>
          <a:p>
            <a:endParaRPr lang="en-US" baseline="0" dirty="0"/>
          </a:p>
          <a:p>
            <a:r>
              <a:rPr lang="en-US" baseline="0" dirty="0"/>
              <a:t>* Scholarships look for a well rounded student = grades/test scores/extracurricular in and out of school/volunteer and community service</a:t>
            </a:r>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14</a:t>
            </a:fld>
            <a:endParaRPr lang="en-US" dirty="0"/>
          </a:p>
        </p:txBody>
      </p:sp>
    </p:spTree>
    <p:extLst>
      <p:ext uri="{BB962C8B-B14F-4D97-AF65-F5344CB8AC3E}">
        <p14:creationId xmlns:p14="http://schemas.microsoft.com/office/powerpoint/2010/main" val="4545356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15</a:t>
            </a:fld>
            <a:endParaRPr lang="en-US" dirty="0"/>
          </a:p>
        </p:txBody>
      </p:sp>
    </p:spTree>
    <p:extLst>
      <p:ext uri="{BB962C8B-B14F-4D97-AF65-F5344CB8AC3E}">
        <p14:creationId xmlns:p14="http://schemas.microsoft.com/office/powerpoint/2010/main" val="11114926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$1000 a year and $2000</a:t>
            </a:r>
            <a:r>
              <a:rPr lang="en-US" baseline="0" dirty="0"/>
              <a:t> as Sr.</a:t>
            </a:r>
          </a:p>
          <a:p>
            <a:r>
              <a:rPr lang="en-US" baseline="0" dirty="0"/>
              <a:t>1 simple application</a:t>
            </a:r>
          </a:p>
          <a:p>
            <a:r>
              <a:rPr lang="en-US" baseline="0" dirty="0"/>
              <a:t>Re-take a class if below a C, the GPA is changed but the grade stays on—form in Guidance Office</a:t>
            </a:r>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16</a:t>
            </a:fld>
            <a:endParaRPr lang="en-US" dirty="0"/>
          </a:p>
        </p:txBody>
      </p:sp>
    </p:spTree>
    <p:extLst>
      <p:ext uri="{BB962C8B-B14F-4D97-AF65-F5344CB8AC3E}">
        <p14:creationId xmlns:p14="http://schemas.microsoft.com/office/powerpoint/2010/main" val="38177845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Selection</a:t>
            </a:r>
            <a:r>
              <a:rPr lang="en-US" baseline="0" dirty="0"/>
              <a:t> process</a:t>
            </a:r>
          </a:p>
          <a:p>
            <a:r>
              <a:rPr lang="en-US" baseline="0" dirty="0"/>
              <a:t>Based on critical need areas the governor designates each fall</a:t>
            </a:r>
          </a:p>
          <a:p>
            <a:r>
              <a:rPr lang="en-US" dirty="0"/>
              <a:t>Recipient must agree in writing, to stay in South Dakota and work in a critical need occupation after graduation for as many years as the scholarship was received, plus one year. </a:t>
            </a:r>
          </a:p>
          <a:p>
            <a:pPr>
              <a:buNone/>
            </a:pPr>
            <a:r>
              <a:rPr lang="en-US" dirty="0"/>
              <a:t>Critical need areas:  *Teaching K-12 music, special education, foreign language, HS math or science</a:t>
            </a:r>
          </a:p>
          <a:p>
            <a:pPr>
              <a:buNone/>
            </a:pPr>
            <a:r>
              <a:rPr lang="en-US" dirty="0"/>
              <a:t>                             *Licensed Practical Nurse, Registered Nurse, or other health care fields          </a:t>
            </a:r>
          </a:p>
          <a:p>
            <a:pPr>
              <a:buNone/>
            </a:pPr>
            <a:r>
              <a:rPr lang="en-US" dirty="0"/>
              <a:t>                             * Large Animal Veterinarian</a:t>
            </a:r>
          </a:p>
          <a:p>
            <a:pPr>
              <a:buNone/>
            </a:pPr>
            <a:r>
              <a:rPr lang="en-US" dirty="0"/>
              <a:t>Selection is based on GPA, test scores, activities, honors, community service, and a written essay. Not all eligible applicants will be selected for a scholarship. </a:t>
            </a:r>
          </a:p>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17</a:t>
            </a:fld>
            <a:endParaRPr lang="en-US" dirty="0"/>
          </a:p>
        </p:txBody>
      </p:sp>
    </p:spTree>
    <p:extLst>
      <p:ext uri="{BB962C8B-B14F-4D97-AF65-F5344CB8AC3E}">
        <p14:creationId xmlns:p14="http://schemas.microsoft.com/office/powerpoint/2010/main" val="8566788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*on-line application quicker response and cleaner look</a:t>
            </a:r>
          </a:p>
          <a:p>
            <a:r>
              <a:rPr lang="en-US" dirty="0"/>
              <a:t>*SD common app. One appl to all board of regents schools each $20</a:t>
            </a:r>
          </a:p>
          <a:p>
            <a:r>
              <a:rPr lang="en-US" dirty="0"/>
              <a:t>*Nat’l</a:t>
            </a:r>
            <a:r>
              <a:rPr lang="en-US" baseline="0" dirty="0"/>
              <a:t> app.– Augustana only school in SD that accepts it</a:t>
            </a:r>
          </a:p>
          <a:p>
            <a:r>
              <a:rPr lang="en-US" baseline="0" dirty="0"/>
              <a:t>*Transcript release form in guidance office – if not 18 parents need to sign</a:t>
            </a:r>
          </a:p>
          <a:p>
            <a:r>
              <a:rPr lang="en-US" baseline="0" dirty="0"/>
              <a:t>       This specifies exactly what needs to be sent to colleges ie – test scores, transcripts, sr. sched</a:t>
            </a:r>
          </a:p>
          <a:p>
            <a:r>
              <a:rPr lang="en-US" baseline="0" dirty="0"/>
              <a:t>*ACT scores are automatically sent with transcript</a:t>
            </a:r>
          </a:p>
          <a:p>
            <a:r>
              <a:rPr lang="en-US" baseline="0" dirty="0"/>
              <a:t>*KNOW DEADLINES</a:t>
            </a:r>
          </a:p>
          <a:p>
            <a:r>
              <a:rPr lang="en-US" baseline="0" dirty="0"/>
              <a:t>*Give 2 weeks for letter of recommendations</a:t>
            </a:r>
          </a:p>
          <a:p>
            <a:r>
              <a:rPr lang="en-US" baseline="0" dirty="0"/>
              <a:t>    may give person sr questionnaire/sr autobiography/brag sheet</a:t>
            </a:r>
          </a:p>
          <a:p>
            <a:r>
              <a:rPr lang="en-US" baseline="0" dirty="0"/>
              <a:t>    write thank you</a:t>
            </a:r>
          </a:p>
          <a:p>
            <a:r>
              <a:rPr lang="en-US" baseline="0" dirty="0"/>
              <a:t>*Essay tips are on we-site</a:t>
            </a:r>
          </a:p>
          <a:p>
            <a:r>
              <a:rPr lang="en-US" baseline="0" dirty="0"/>
              <a:t>*colleges will see if you are challenging yourself</a:t>
            </a:r>
          </a:p>
          <a:p>
            <a:r>
              <a:rPr lang="en-US" baseline="0" dirty="0"/>
              <a:t>*Send all information in at the same time.</a:t>
            </a:r>
          </a:p>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18</a:t>
            </a:fld>
            <a:endParaRPr lang="en-US" dirty="0"/>
          </a:p>
        </p:txBody>
      </p:sp>
    </p:spTree>
    <p:extLst>
      <p:ext uri="{BB962C8B-B14F-4D97-AF65-F5344CB8AC3E}">
        <p14:creationId xmlns:p14="http://schemas.microsoft.com/office/powerpoint/2010/main" val="41211066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*advance diploma requirements are same</a:t>
            </a:r>
            <a:r>
              <a:rPr lang="en-US" baseline="0" dirty="0"/>
              <a:t> as college requirements</a:t>
            </a:r>
          </a:p>
          <a:p>
            <a:r>
              <a:rPr lang="en-US" baseline="0" dirty="0"/>
              <a:t>*try to exceed college admission requirements</a:t>
            </a:r>
          </a:p>
          <a:p>
            <a:r>
              <a:rPr lang="en-US" baseline="0" dirty="0"/>
              <a:t>*visit colleges early and know requirements</a:t>
            </a:r>
          </a:p>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19</a:t>
            </a:fld>
            <a:endParaRPr lang="en-US" dirty="0"/>
          </a:p>
        </p:txBody>
      </p:sp>
    </p:spTree>
    <p:extLst>
      <p:ext uri="{BB962C8B-B14F-4D97-AF65-F5344CB8AC3E}">
        <p14:creationId xmlns:p14="http://schemas.microsoft.com/office/powerpoint/2010/main" val="20826294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Pre-register</a:t>
            </a:r>
            <a:r>
              <a:rPr lang="en-US" baseline="0" dirty="0"/>
              <a:t> for the Post High Planning Day.  See ½ sheet with website:  http://www.sdcollegefairs.com</a:t>
            </a:r>
          </a:p>
          <a:p>
            <a:r>
              <a:rPr lang="en-US" baseline="0" dirty="0"/>
              <a:t>Print off registration with bar code – bring that sheet to Post High Planning – colleges will scan bar code for your information, won’t need to fill out cards at college tables.</a:t>
            </a:r>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22</a:t>
            </a:fld>
            <a:endParaRPr lang="en-US" dirty="0"/>
          </a:p>
        </p:txBody>
      </p:sp>
    </p:spTree>
    <p:extLst>
      <p:ext uri="{BB962C8B-B14F-4D97-AF65-F5344CB8AC3E}">
        <p14:creationId xmlns:p14="http://schemas.microsoft.com/office/powerpoint/2010/main" val="6287421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*Bring</a:t>
            </a:r>
            <a:r>
              <a:rPr lang="en-US" baseline="0" dirty="0"/>
              <a:t> the bar code to the Post High Planning Day program.  The colleges that you meet with will scan the bar code for your information – will save you time, won’t have to fill out the cards for the colleges.  Cards will be available for students w/o bar codes.</a:t>
            </a:r>
          </a:p>
          <a:p>
            <a:r>
              <a:rPr lang="en-US" baseline="0" dirty="0"/>
              <a:t>* Must pre-register to enter drawing for scholarship.</a:t>
            </a:r>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23</a:t>
            </a:fld>
            <a:endParaRPr lang="en-US" dirty="0"/>
          </a:p>
        </p:txBody>
      </p:sp>
    </p:spTree>
    <p:extLst>
      <p:ext uri="{BB962C8B-B14F-4D97-AF65-F5344CB8AC3E}">
        <p14:creationId xmlns:p14="http://schemas.microsoft.com/office/powerpoint/2010/main" val="13779690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24</a:t>
            </a:fld>
            <a:endParaRPr lang="en-US" dirty="0"/>
          </a:p>
        </p:txBody>
      </p:sp>
    </p:spTree>
    <p:extLst>
      <p:ext uri="{BB962C8B-B14F-4D97-AF65-F5344CB8AC3E}">
        <p14:creationId xmlns:p14="http://schemas.microsoft.com/office/powerpoint/2010/main" val="3160406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2</a:t>
            </a:fld>
            <a:endParaRPr lang="en-US" dirty="0"/>
          </a:p>
        </p:txBody>
      </p:sp>
    </p:spTree>
    <p:extLst>
      <p:ext uri="{BB962C8B-B14F-4D97-AF65-F5344CB8AC3E}">
        <p14:creationId xmlns:p14="http://schemas.microsoft.com/office/powerpoint/2010/main" val="1205016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3</a:t>
            </a:fld>
            <a:endParaRPr lang="en-US" dirty="0"/>
          </a:p>
        </p:txBody>
      </p:sp>
    </p:spTree>
    <p:extLst>
      <p:ext uri="{BB962C8B-B14F-4D97-AF65-F5344CB8AC3E}">
        <p14:creationId xmlns:p14="http://schemas.microsoft.com/office/powerpoint/2010/main" val="4101430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charset="0"/>
              <a:buChar char="•"/>
            </a:pPr>
            <a:r>
              <a:rPr lang="en-US" baseline="0" dirty="0"/>
              <a:t>Most people change jobs 7-8 times</a:t>
            </a:r>
          </a:p>
          <a:p>
            <a:pPr>
              <a:buFont typeface="Arial" charset="0"/>
              <a:buChar char="•"/>
            </a:pPr>
            <a:r>
              <a:rPr lang="en-US" baseline="0" dirty="0"/>
              <a:t>Important to find a job that matches your interests and abilities and is challenging</a:t>
            </a:r>
          </a:p>
          <a:p>
            <a:pPr>
              <a:buFont typeface="Arial" charset="0"/>
              <a:buChar char="•"/>
            </a:pPr>
            <a:r>
              <a:rPr lang="en-US" baseline="0" dirty="0"/>
              <a:t>Important to start the planning process now because you will be a Senior soon</a:t>
            </a:r>
          </a:p>
          <a:p>
            <a:pPr>
              <a:buFont typeface="Arial" charset="0"/>
              <a:buChar char="•"/>
            </a:pPr>
            <a:r>
              <a:rPr lang="en-US" baseline="0" dirty="0"/>
              <a:t>Anyone can go to college… if you have a low GPA start now bringing it up may need letters of recommendations</a:t>
            </a:r>
          </a:p>
          <a:p>
            <a:pPr>
              <a:buFont typeface="Arial" charset="0"/>
              <a:buChar char="•"/>
            </a:pPr>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4</a:t>
            </a:fld>
            <a:endParaRPr lang="en-US" dirty="0"/>
          </a:p>
        </p:txBody>
      </p:sp>
    </p:spTree>
    <p:extLst>
      <p:ext uri="{BB962C8B-B14F-4D97-AF65-F5344CB8AC3E}">
        <p14:creationId xmlns:p14="http://schemas.microsoft.com/office/powerpoint/2010/main" val="15784627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*get id/pswd from</a:t>
            </a:r>
            <a:r>
              <a:rPr lang="en-US" baseline="0" dirty="0"/>
              <a:t> Marcia</a:t>
            </a:r>
          </a:p>
          <a:p>
            <a:r>
              <a:rPr lang="en-US" baseline="0" dirty="0"/>
              <a:t>*choose a career field,   then determine the appropriate major that will prepare you for that career</a:t>
            </a:r>
          </a:p>
          <a:p>
            <a:r>
              <a:rPr lang="en-US" baseline="0" dirty="0"/>
              <a:t>*it is important to first have a career goal/field of study before you begin to select colleges</a:t>
            </a:r>
          </a:p>
          <a:p>
            <a:r>
              <a:rPr lang="en-US" baseline="0" dirty="0"/>
              <a:t>*you do not want to go to a school that does not offer your field of study</a:t>
            </a:r>
          </a:p>
          <a:p>
            <a:r>
              <a:rPr lang="en-US" baseline="0" dirty="0"/>
              <a:t>*If you go someplace for your general classes make sure they will transfer </a:t>
            </a:r>
          </a:p>
          <a:p>
            <a:r>
              <a:rPr lang="en-US" baseline="0" dirty="0"/>
              <a:t> </a:t>
            </a:r>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5</a:t>
            </a:fld>
            <a:endParaRPr lang="en-US" dirty="0"/>
          </a:p>
        </p:txBody>
      </p:sp>
    </p:spTree>
    <p:extLst>
      <p:ext uri="{BB962C8B-B14F-4D97-AF65-F5344CB8AC3E}">
        <p14:creationId xmlns:p14="http://schemas.microsoft.com/office/powerpoint/2010/main" val="3186036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*It</a:t>
            </a:r>
            <a:r>
              <a:rPr lang="en-US" baseline="0" dirty="0"/>
              <a:t> is the students responsibility for your credit check</a:t>
            </a:r>
          </a:p>
          <a:p>
            <a:r>
              <a:rPr lang="en-US" baseline="0" dirty="0"/>
              <a:t>*Don’t be afraid to take tough classes because it will set you apart</a:t>
            </a:r>
          </a:p>
          <a:p>
            <a:r>
              <a:rPr lang="en-US" baseline="0" dirty="0"/>
              <a:t>*Take AP – earn college credit    3-5 score some schools want higher</a:t>
            </a:r>
          </a:p>
          <a:p>
            <a:r>
              <a:rPr lang="en-US" baseline="0" dirty="0"/>
              <a:t>*30% of students have to take remedial math/sci/english so take more in HS</a:t>
            </a:r>
          </a:p>
          <a:p>
            <a:r>
              <a:rPr lang="en-US" baseline="0" dirty="0"/>
              <a:t>*try to exceed college entrance requirements</a:t>
            </a:r>
          </a:p>
          <a:p>
            <a:r>
              <a:rPr lang="en-US" baseline="0" dirty="0"/>
              <a:t>*some scholarship are based only on community service</a:t>
            </a:r>
          </a:p>
          <a:p>
            <a:r>
              <a:rPr lang="en-US" baseline="0" dirty="0"/>
              <a:t>*colleges want a student to be well-rounded</a:t>
            </a:r>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7</a:t>
            </a:fld>
            <a:endParaRPr lang="en-US" dirty="0"/>
          </a:p>
        </p:txBody>
      </p:sp>
    </p:spTree>
    <p:extLst>
      <p:ext uri="{BB962C8B-B14F-4D97-AF65-F5344CB8AC3E}">
        <p14:creationId xmlns:p14="http://schemas.microsoft.com/office/powerpoint/2010/main" val="4016024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*ACT is curriculum based and most widely</a:t>
            </a:r>
            <a:r>
              <a:rPr lang="en-US" baseline="0" dirty="0"/>
              <a:t> used Eng/read/sci/math more broad</a:t>
            </a:r>
          </a:p>
          <a:p>
            <a:r>
              <a:rPr lang="en-US" baseline="0" dirty="0"/>
              <a:t>*ACT accepted at virtually every school in the country</a:t>
            </a:r>
          </a:p>
          <a:p>
            <a:r>
              <a:rPr lang="en-US" baseline="0" dirty="0"/>
              <a:t>*ACT high score 36 – schools may want writing test</a:t>
            </a:r>
          </a:p>
          <a:p>
            <a:r>
              <a:rPr lang="en-US" baseline="0" dirty="0"/>
              <a:t>*SAT - reason based verbal/math – high score     -selective schools/programs may want subject tests</a:t>
            </a:r>
          </a:p>
          <a:p>
            <a:r>
              <a:rPr lang="en-US" baseline="0" dirty="0"/>
              <a:t>*Most students at Stevens take the ACT</a:t>
            </a:r>
          </a:p>
          <a:p>
            <a:r>
              <a:rPr lang="en-US" baseline="0" dirty="0"/>
              <a:t>*The ACCUPLACER can be taken at WDT</a:t>
            </a:r>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8</a:t>
            </a:fld>
            <a:endParaRPr lang="en-US" dirty="0"/>
          </a:p>
        </p:txBody>
      </p:sp>
    </p:spTree>
    <p:extLst>
      <p:ext uri="{BB962C8B-B14F-4D97-AF65-F5344CB8AC3E}">
        <p14:creationId xmlns:p14="http://schemas.microsoft.com/office/powerpoint/2010/main" val="2911910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C602057-6512-4B31-8EEC-92E431CB22AD}" type="slidenum">
              <a:rPr lang="en-US" smtClean="0"/>
              <a:pPr/>
              <a:t>9</a:t>
            </a:fld>
            <a:endParaRPr lang="en-US" dirty="0"/>
          </a:p>
        </p:txBody>
      </p:sp>
    </p:spTree>
    <p:extLst>
      <p:ext uri="{BB962C8B-B14F-4D97-AF65-F5344CB8AC3E}">
        <p14:creationId xmlns:p14="http://schemas.microsoft.com/office/powerpoint/2010/main" val="38500882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*Education—pick</a:t>
            </a:r>
            <a:r>
              <a:rPr lang="en-US" baseline="0" dirty="0"/>
              <a:t> a career then major/program – SD </a:t>
            </a:r>
            <a:r>
              <a:rPr lang="en-US" baseline="0" dirty="0" err="1"/>
              <a:t>Mylife</a:t>
            </a:r>
            <a:r>
              <a:rPr lang="en-US" baseline="0" dirty="0"/>
              <a:t> can help students with this</a:t>
            </a:r>
          </a:p>
          <a:p>
            <a:r>
              <a:rPr lang="en-US" baseline="0" dirty="0"/>
              <a:t>*Personal – area to live in/sports/size/religion/hobbies</a:t>
            </a:r>
          </a:p>
          <a:p>
            <a:r>
              <a:rPr lang="en-US" baseline="0" dirty="0"/>
              <a:t>*Financial – how much do you want to spend.  Cost of institution.  Consider how much debt you will have to pay back after graduation.</a:t>
            </a:r>
          </a:p>
          <a:p>
            <a:r>
              <a:rPr lang="en-US" dirty="0"/>
              <a:t>*Make sure school</a:t>
            </a:r>
            <a:r>
              <a:rPr lang="en-US" baseline="0" dirty="0"/>
              <a:t> has your major</a:t>
            </a:r>
          </a:p>
          <a:p>
            <a:r>
              <a:rPr lang="en-US" baseline="0" dirty="0"/>
              <a:t>*Some student take general requirements closer to home – then transfer to college of choice.  Make sure the credits will transfer.  Get it in writing.</a:t>
            </a:r>
          </a:p>
          <a:p>
            <a:pPr>
              <a:buFont typeface="Arial" charset="0"/>
              <a:buChar char="•"/>
            </a:pPr>
            <a:r>
              <a:rPr lang="en-US" baseline="0" dirty="0"/>
              <a:t>Location – live close to family or far from family -  consider what is important to you</a:t>
            </a:r>
          </a:p>
        </p:txBody>
      </p:sp>
      <p:sp>
        <p:nvSpPr>
          <p:cNvPr id="4" name="Slide Number Placeholder 3"/>
          <p:cNvSpPr>
            <a:spLocks noGrp="1"/>
          </p:cNvSpPr>
          <p:nvPr>
            <p:ph type="sldNum" sz="quarter" idx="10"/>
          </p:nvPr>
        </p:nvSpPr>
        <p:spPr/>
        <p:txBody>
          <a:bodyPr/>
          <a:lstStyle/>
          <a:p>
            <a:fld id="{4C602057-6512-4B31-8EEC-92E431CB22AD}" type="slidenum">
              <a:rPr lang="en-US" smtClean="0"/>
              <a:pPr/>
              <a:t>12</a:t>
            </a:fld>
            <a:endParaRPr lang="en-US" dirty="0"/>
          </a:p>
        </p:txBody>
      </p:sp>
    </p:spTree>
    <p:extLst>
      <p:ext uri="{BB962C8B-B14F-4D97-AF65-F5344CB8AC3E}">
        <p14:creationId xmlns:p14="http://schemas.microsoft.com/office/powerpoint/2010/main" val="1494121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90F558-AE08-4FBA-BF4F-9C9987510DBE}" type="datetimeFigureOut">
              <a:rPr lang="en-US" smtClean="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2013566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90F558-AE08-4FBA-BF4F-9C9987510DBE}" type="datetimeFigureOut">
              <a:rPr lang="en-US" smtClean="0"/>
              <a:pPr/>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2474366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3E90F558-AE08-4FBA-BF4F-9C9987510DBE}" type="datetimeFigureOut">
              <a:rPr lang="en-US" smtClean="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10989345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3E90F558-AE08-4FBA-BF4F-9C9987510DBE}" type="datetimeFigureOut">
              <a:rPr lang="en-US" smtClean="0"/>
              <a:pPr/>
              <a:t>9/16/2019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41195049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90F558-AE08-4FBA-BF4F-9C9987510DBE}" type="datetimeFigureOut">
              <a:rPr lang="en-US" smtClean="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10526276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90F558-AE08-4FBA-BF4F-9C9987510DBE}" type="datetimeFigureOut">
              <a:rPr lang="en-US" smtClean="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411913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90F558-AE08-4FBA-BF4F-9C9987510DBE}" type="datetimeFigureOut">
              <a:rPr lang="en-US" smtClean="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3424354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90F558-AE08-4FBA-BF4F-9C9987510DBE}" type="datetimeFigureOut">
              <a:rPr lang="en-US" smtClean="0"/>
              <a:pPr/>
              <a:t>9/16/2019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704728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90F558-AE08-4FBA-BF4F-9C9987510DBE}" type="datetimeFigureOut">
              <a:rPr lang="en-US" smtClean="0"/>
              <a:pPr/>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919853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E90F558-AE08-4FBA-BF4F-9C9987510DBE}" type="datetimeFigureOut">
              <a:rPr lang="en-US" smtClean="0"/>
              <a:pPr/>
              <a:t>9/16/2019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227218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E90F558-AE08-4FBA-BF4F-9C9987510DBE}" type="datetimeFigureOut">
              <a:rPr lang="en-US" smtClean="0"/>
              <a:pPr/>
              <a:t>9/16/2019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23979324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90F558-AE08-4FBA-BF4F-9C9987510DBE}" type="datetimeFigureOut">
              <a:rPr lang="en-US" smtClean="0"/>
              <a:pPr/>
              <a:t>9/16/2019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15984472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90F558-AE08-4FBA-BF4F-9C9987510DBE}" type="datetimeFigureOut">
              <a:rPr lang="en-US" smtClean="0"/>
              <a:pPr/>
              <a:t>9/16/2019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3816843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2914357" y="6041361"/>
            <a:ext cx="732659" cy="365125"/>
          </a:xfrm>
        </p:spPr>
        <p:txBody>
          <a:bodyPr/>
          <a:lstStyle/>
          <a:p>
            <a:fld id="{3E90F558-AE08-4FBA-BF4F-9C9987510DBE}" type="datetimeFigureOut">
              <a:rPr lang="en-US" smtClean="0"/>
              <a:pPr/>
              <a:t>9/16/2019</a:t>
            </a:fld>
            <a:endParaRPr lang="en-US" dirty="0"/>
          </a:p>
        </p:txBody>
      </p:sp>
      <p:sp>
        <p:nvSpPr>
          <p:cNvPr id="6" name="Footer Placeholder 5"/>
          <p:cNvSpPr>
            <a:spLocks noGrp="1"/>
          </p:cNvSpPr>
          <p:nvPr>
            <p:ph type="ftr" sz="quarter" idx="11"/>
          </p:nvPr>
        </p:nvSpPr>
        <p:spPr>
          <a:xfrm>
            <a:off x="442797" y="6041361"/>
            <a:ext cx="2471560" cy="365125"/>
          </a:xfrm>
        </p:spPr>
        <p:txBody>
          <a:bodyPr/>
          <a:lstStyle/>
          <a:p>
            <a:endParaRPr lang="en-US" dirty="0"/>
          </a:p>
        </p:txBody>
      </p:sp>
      <p:sp>
        <p:nvSpPr>
          <p:cNvPr id="7" name="Slide Number Placeholder 6"/>
          <p:cNvSpPr>
            <a:spLocks noGrp="1"/>
          </p:cNvSpPr>
          <p:nvPr>
            <p:ph type="sldNum" sz="quarter" idx="12"/>
          </p:nvPr>
        </p:nvSpPr>
        <p:spPr>
          <a:xfrm>
            <a:off x="3647017" y="5915887"/>
            <a:ext cx="796616" cy="490599"/>
          </a:xfrm>
        </p:spPr>
        <p:txBody>
          <a:body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825740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fld id="{3E90F558-AE08-4FBA-BF4F-9C9987510DBE}" type="datetimeFigureOut">
              <a:rPr lang="en-US" smtClean="0"/>
              <a:pPr/>
              <a:t>9/16/2019</a:t>
            </a:fld>
            <a:endParaRPr lang="en-US" dirty="0"/>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ECE878BD-B4A5-497A-BD78-9D230F036896}" type="slidenum">
              <a:rPr lang="en-US" smtClean="0"/>
              <a:pPr/>
              <a:t>‹#›</a:t>
            </a:fld>
            <a:endParaRPr lang="en-US" dirty="0"/>
          </a:p>
        </p:txBody>
      </p:sp>
    </p:spTree>
    <p:extLst>
      <p:ext uri="{BB962C8B-B14F-4D97-AF65-F5344CB8AC3E}">
        <p14:creationId xmlns:p14="http://schemas.microsoft.com/office/powerpoint/2010/main" val="727444335"/>
      </p:ext>
    </p:extLst>
  </p:cSld>
  <p:clrMap bg1="dk1" tx1="lt1" bg2="dk2" tx2="lt2" accent1="accent1" accent2="accent2" accent3="accent3" accent4="accent4" accent5="accent5" accent6="accent6" hlink="hlink" folHlink="folHlink"/>
  <p:sldLayoutIdLst>
    <p:sldLayoutId id="2147484384" r:id="rId1"/>
    <p:sldLayoutId id="2147484385" r:id="rId2"/>
    <p:sldLayoutId id="2147484386" r:id="rId3"/>
    <p:sldLayoutId id="2147484387" r:id="rId4"/>
    <p:sldLayoutId id="2147484388" r:id="rId5"/>
    <p:sldLayoutId id="2147484389" r:id="rId6"/>
    <p:sldLayoutId id="2147484390" r:id="rId7"/>
    <p:sldLayoutId id="2147484391" r:id="rId8"/>
    <p:sldLayoutId id="2147484392" r:id="rId9"/>
    <p:sldLayoutId id="2147484393" r:id="rId10"/>
    <p:sldLayoutId id="2147484394" r:id="rId11"/>
    <p:sldLayoutId id="2147484395" r:id="rId12"/>
    <p:sldLayoutId id="2147484396" r:id="rId13"/>
    <p:sldLayoutId id="2147484397" r:id="rId14"/>
  </p:sldLayoutIdLst>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sdmylife.com/" TargetMode="External"/><Relationship Id="rId7" Type="http://schemas.openxmlformats.org/officeDocument/2006/relationships/hyperlink" Target="https://collegereadiness.collegeboard.org/sat/practice" TargetMode="External"/><Relationship Id="rId2" Type="http://schemas.openxmlformats.org/officeDocument/2006/relationships/hyperlink" Target="http://www.act.org/" TargetMode="External"/><Relationship Id="rId1" Type="http://schemas.openxmlformats.org/officeDocument/2006/relationships/slideLayout" Target="../slideLayouts/slideLayout4.xml"/><Relationship Id="rId6" Type="http://schemas.openxmlformats.org/officeDocument/2006/relationships/hyperlink" Target="http://www.khanacademy.org/test-prep/sat" TargetMode="External"/><Relationship Id="rId5" Type="http://schemas.openxmlformats.org/officeDocument/2006/relationships/hyperlink" Target="http://www.march2success.com/" TargetMode="External"/><Relationship Id="rId4" Type="http://schemas.openxmlformats.org/officeDocument/2006/relationships/hyperlink" Target="http://www.learningexpresshub.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rcas.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8.jpg"/><Relationship Id="rId4" Type="http://schemas.openxmlformats.org/officeDocument/2006/relationships/hyperlink" Target="http://www.k12.sd.us/Listserv/StevensScholarships.ht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google.com/url?sa=i&amp;rct=j&amp;q=&amp;esrc=s&amp;source=images&amp;cd=&amp;cad=rja&amp;uact=8&amp;docid=WFcpVT78fpUwaM&amp;tbnid=8-QKqVhhJqSGiM:&amp;ved=0CAcQjRw&amp;url=http://www.partnershiprapidcity.com/Beyond-the-Books/index.php&amp;ei=-zg0VPemBIOGyQSfm4G4BA&amp;psig=AFQjCNGfceX05CxIzI0Aeltjg-TbHR1JEA&amp;ust=1412794952058416"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gotocollegefairs.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3" Type="http://schemas.openxmlformats.org/officeDocument/2006/relationships/hyperlink" Target="http://www.sdmylif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hyperlink" Target="https://www.bls.gov/ooh/" TargetMode="External"/><Relationship Id="rId4" Type="http://schemas.openxmlformats.org/officeDocument/2006/relationships/hyperlink" Target="http://www.mappingyourfuture.org/"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actstudent.org/" TargetMode="External"/><Relationship Id="rId7" Type="http://schemas.openxmlformats.org/officeDocument/2006/relationships/hyperlink" Target="http://www.google.com/url?sa=i&amp;rct=j&amp;q=&amp;esrc=s&amp;source=images&amp;cd=&amp;cad=rja&amp;uact=8&amp;ved=&amp;url=http://www.wfisd.net/Page/7972&amp;bvm=bv.103627116,d.aWw&amp;psig=AFQjCNEeJVwbY2BWuSteyLBtAHHiN675tw&amp;ust=144328576389524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google.com/url?sa=i&amp;rct=j&amp;q=&amp;esrc=s&amp;source=images&amp;cd=&amp;cad=rja&amp;uact=8&amp;docid=XzKqzKAGZEcwvM&amp;tbnid=zG8mMvF-0E_KbM:&amp;ved=0CAcQjRw&amp;url=http://www.wfisd.net/Page/7972&amp;ei=VzQ0VMq1EpP5yQT_ooKADQ&amp;psig=AFQjCNEEh0DoOfJc5hz_avSFcnmhMsUe4g&amp;ust=1412793799209205" TargetMode="External"/><Relationship Id="rId5" Type="http://schemas.openxmlformats.org/officeDocument/2006/relationships/image" Target="../media/image6.jpg"/><Relationship Id="rId4" Type="http://schemas.openxmlformats.org/officeDocument/2006/relationships/hyperlink" Target="http://www.sat.org/register"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2839A1C-34CB-4C3C-8531-CA67525FDE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571999" y="1032918"/>
            <a:ext cx="4089400" cy="4792165"/>
          </a:xfrm>
          <a:effectLst/>
        </p:spPr>
        <p:txBody>
          <a:bodyPr anchor="ctr">
            <a:normAutofit/>
          </a:bodyPr>
          <a:lstStyle/>
          <a:p>
            <a:pPr lvl="4" rtl="0">
              <a:lnSpc>
                <a:spcPct val="90000"/>
              </a:lnSpc>
              <a:spcBef>
                <a:spcPct val="0"/>
              </a:spcBef>
            </a:pPr>
            <a:r>
              <a:rPr lang="en-US" sz="4800" dirty="0">
                <a:latin typeface="Gill Sans Ultra Bold" panose="020B0A02020104020203" pitchFamily="34" charset="0"/>
                <a:ea typeface="GungsuhChe" panose="02030609000101010101" pitchFamily="49" charset="-127"/>
              </a:rPr>
              <a:t>Your Future</a:t>
            </a:r>
            <a:br>
              <a:rPr lang="en-US" sz="4800" dirty="0">
                <a:latin typeface="GungsuhChe" panose="02030609000101010101" pitchFamily="49" charset="-127"/>
                <a:ea typeface="GungsuhChe" panose="02030609000101010101" pitchFamily="49" charset="-127"/>
              </a:rPr>
            </a:br>
            <a:br>
              <a:rPr lang="en-US" sz="4800">
                <a:latin typeface="GungsuhChe" panose="02030609000101010101" pitchFamily="49" charset="-127"/>
                <a:ea typeface="GungsuhChe" panose="02030609000101010101" pitchFamily="49" charset="-127"/>
              </a:rPr>
            </a:br>
            <a:r>
              <a:rPr lang="en-US" sz="4800">
                <a:latin typeface="GungsuhChe" panose="02030609000101010101" pitchFamily="49" charset="-127"/>
                <a:ea typeface="GungsuhChe" panose="02030609000101010101" pitchFamily="49" charset="-127"/>
              </a:rPr>
              <a:t>Planning </a:t>
            </a:r>
            <a:r>
              <a:rPr lang="en-US" sz="4800" dirty="0">
                <a:latin typeface="GungsuhChe" panose="02030609000101010101" pitchFamily="49" charset="-127"/>
                <a:ea typeface="GungsuhChe" panose="02030609000101010101" pitchFamily="49" charset="-127"/>
              </a:rPr>
              <a:t>for life after High School</a:t>
            </a:r>
            <a:br>
              <a:rPr lang="en-US" sz="4800" dirty="0">
                <a:latin typeface="GungsuhChe" panose="02030609000101010101" pitchFamily="49" charset="-127"/>
                <a:ea typeface="GungsuhChe" panose="02030609000101010101" pitchFamily="49" charset="-127"/>
              </a:rPr>
            </a:br>
            <a:endParaRPr lang="en-US" sz="4800" dirty="0">
              <a:latin typeface="GungsuhChe" panose="02030609000101010101" pitchFamily="49" charset="-127"/>
              <a:ea typeface="GungsuhChe" panose="02030609000101010101" pitchFamily="49" charset="-127"/>
            </a:endParaRPr>
          </a:p>
        </p:txBody>
      </p:sp>
      <p:sp useBgFill="1">
        <p:nvSpPr>
          <p:cNvPr id="17" name="Freeform: Shape 16">
            <a:extLst>
              <a:ext uri="{FF2B5EF4-FFF2-40B4-BE49-F238E27FC236}">
                <a16:creationId xmlns:a16="http://schemas.microsoft.com/office/drawing/2014/main" id="{FAC94EAF-F7F7-4727-AE69-A7036B4A51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3" name="Subtitle 2"/>
          <p:cNvSpPr>
            <a:spLocks noGrp="1"/>
          </p:cNvSpPr>
          <p:nvPr>
            <p:ph type="subTitle" idx="1"/>
          </p:nvPr>
        </p:nvSpPr>
        <p:spPr>
          <a:xfrm>
            <a:off x="482599" y="2281574"/>
            <a:ext cx="2995511" cy="2294852"/>
          </a:xfrm>
          <a:effectLst/>
        </p:spPr>
        <p:txBody>
          <a:bodyPr anchor="ctr">
            <a:normAutofit/>
          </a:bodyPr>
          <a:lstStyle/>
          <a:p>
            <a:pPr algn="ctr"/>
            <a:endParaRPr lang="en-US" sz="2400" b="1">
              <a:latin typeface="Gill Sans Ultra Bold" panose="020B0A02020104020203" pitchFamily="34" charset="0"/>
              <a:cs typeface="Leelawadee UI Semilight" panose="020B0402040204020203" pitchFamily="34" charset="-34"/>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50764-10D7-4197-98B0-C3BCC6FE2F3B}"/>
              </a:ext>
            </a:extLst>
          </p:cNvPr>
          <p:cNvSpPr>
            <a:spLocks noGrp="1"/>
          </p:cNvSpPr>
          <p:nvPr>
            <p:ph type="title"/>
          </p:nvPr>
        </p:nvSpPr>
        <p:spPr/>
        <p:txBody>
          <a:bodyPr/>
          <a:lstStyle/>
          <a:p>
            <a:r>
              <a:rPr lang="en-US" dirty="0"/>
              <a:t>ACT &amp; SAT Study Resources</a:t>
            </a:r>
          </a:p>
        </p:txBody>
      </p:sp>
      <p:sp>
        <p:nvSpPr>
          <p:cNvPr id="3" name="Content Placeholder 2">
            <a:extLst>
              <a:ext uri="{FF2B5EF4-FFF2-40B4-BE49-F238E27FC236}">
                <a16:creationId xmlns:a16="http://schemas.microsoft.com/office/drawing/2014/main" id="{1A1830C9-11A1-4388-A703-338826A4354D}"/>
              </a:ext>
            </a:extLst>
          </p:cNvPr>
          <p:cNvSpPr>
            <a:spLocks noGrp="1"/>
          </p:cNvSpPr>
          <p:nvPr>
            <p:ph sz="half" idx="1"/>
          </p:nvPr>
        </p:nvSpPr>
        <p:spPr/>
        <p:txBody>
          <a:bodyPr>
            <a:normAutofit fontScale="92500" lnSpcReduction="10000"/>
          </a:bodyPr>
          <a:lstStyle/>
          <a:p>
            <a:pPr marL="0" indent="0">
              <a:buNone/>
            </a:pPr>
            <a:r>
              <a:rPr lang="en-US" sz="2200" b="1" dirty="0"/>
              <a:t>ACT</a:t>
            </a:r>
          </a:p>
          <a:p>
            <a:r>
              <a:rPr lang="en-US" dirty="0"/>
              <a:t>ACT Academy</a:t>
            </a:r>
          </a:p>
          <a:p>
            <a:pPr lvl="1"/>
            <a:r>
              <a:rPr lang="en-US" dirty="0">
                <a:hlinkClick r:id="rId2"/>
              </a:rPr>
              <a:t>www.act.org</a:t>
            </a:r>
            <a:r>
              <a:rPr lang="en-US" dirty="0"/>
              <a:t> </a:t>
            </a:r>
          </a:p>
          <a:p>
            <a:r>
              <a:rPr lang="en-US" dirty="0"/>
              <a:t>Method Test Prep</a:t>
            </a:r>
          </a:p>
          <a:p>
            <a:pPr lvl="1"/>
            <a:r>
              <a:rPr lang="en-US" dirty="0">
                <a:hlinkClick r:id="rId3"/>
              </a:rPr>
              <a:t>www.sdmylife.com</a:t>
            </a:r>
            <a:endParaRPr lang="en-US" dirty="0"/>
          </a:p>
          <a:p>
            <a:r>
              <a:rPr lang="en-US" dirty="0"/>
              <a:t>Learning Express Library</a:t>
            </a:r>
          </a:p>
          <a:p>
            <a:pPr lvl="1"/>
            <a:r>
              <a:rPr lang="en-US" sz="1400" dirty="0">
                <a:hlinkClick r:id="rId4"/>
              </a:rPr>
              <a:t>www.learningexpresshub.com</a:t>
            </a:r>
            <a:endParaRPr lang="en-US" sz="1400" dirty="0"/>
          </a:p>
          <a:p>
            <a:r>
              <a:rPr lang="en-US" dirty="0"/>
              <a:t>Book: The Real ACT</a:t>
            </a:r>
          </a:p>
          <a:p>
            <a:pPr lvl="1"/>
            <a:r>
              <a:rPr lang="en-US" dirty="0"/>
              <a:t>Library at SHS or purchase</a:t>
            </a:r>
          </a:p>
          <a:p>
            <a:r>
              <a:rPr lang="en-US" dirty="0">
                <a:hlinkClick r:id="rId5"/>
              </a:rPr>
              <a:t>www.march2success.com</a:t>
            </a:r>
            <a:r>
              <a:rPr lang="en-US" dirty="0"/>
              <a:t> </a:t>
            </a:r>
          </a:p>
          <a:p>
            <a:endParaRPr lang="en-US" dirty="0"/>
          </a:p>
        </p:txBody>
      </p:sp>
      <p:sp>
        <p:nvSpPr>
          <p:cNvPr id="4" name="Content Placeholder 3">
            <a:extLst>
              <a:ext uri="{FF2B5EF4-FFF2-40B4-BE49-F238E27FC236}">
                <a16:creationId xmlns:a16="http://schemas.microsoft.com/office/drawing/2014/main" id="{3132BFF5-34E4-452A-8C15-5E57EB118077}"/>
              </a:ext>
            </a:extLst>
          </p:cNvPr>
          <p:cNvSpPr>
            <a:spLocks noGrp="1"/>
          </p:cNvSpPr>
          <p:nvPr>
            <p:ph sz="half" idx="2"/>
          </p:nvPr>
        </p:nvSpPr>
        <p:spPr>
          <a:xfrm>
            <a:off x="4663280" y="2590799"/>
            <a:ext cx="3670720" cy="3270251"/>
          </a:xfrm>
        </p:spPr>
        <p:txBody>
          <a:bodyPr>
            <a:normAutofit fontScale="92500" lnSpcReduction="10000"/>
          </a:bodyPr>
          <a:lstStyle/>
          <a:p>
            <a:pPr marL="0" indent="0">
              <a:buNone/>
            </a:pPr>
            <a:r>
              <a:rPr lang="en-US" sz="2200" b="1" dirty="0"/>
              <a:t>SAT</a:t>
            </a:r>
          </a:p>
          <a:p>
            <a:r>
              <a:rPr lang="en-US" dirty="0"/>
              <a:t>Khan Academy</a:t>
            </a:r>
          </a:p>
          <a:p>
            <a:pPr lvl="1"/>
            <a:r>
              <a:rPr lang="en-US" dirty="0">
                <a:hlinkClick r:id="rId6"/>
              </a:rPr>
              <a:t>www.khanacademy.org/test-prep/sat</a:t>
            </a:r>
            <a:r>
              <a:rPr lang="en-US" dirty="0"/>
              <a:t> </a:t>
            </a:r>
          </a:p>
          <a:p>
            <a:r>
              <a:rPr lang="en-US" dirty="0"/>
              <a:t>College Board Website</a:t>
            </a:r>
          </a:p>
          <a:p>
            <a:pPr lvl="1"/>
            <a:r>
              <a:rPr lang="en-US" dirty="0">
                <a:hlinkClick r:id="rId7"/>
              </a:rPr>
              <a:t>https://collegereadiness.collegeboard.org/sat/practice</a:t>
            </a:r>
            <a:r>
              <a:rPr lang="en-US" dirty="0"/>
              <a:t> </a:t>
            </a:r>
          </a:p>
          <a:p>
            <a:r>
              <a:rPr lang="en-US" dirty="0"/>
              <a:t>Learning Express Library</a:t>
            </a:r>
          </a:p>
          <a:p>
            <a:pPr lvl="1"/>
            <a:r>
              <a:rPr lang="en-US" sz="1400" dirty="0">
                <a:hlinkClick r:id="rId4"/>
              </a:rPr>
              <a:t>www.learningexpresshub.com</a:t>
            </a:r>
            <a:endParaRPr lang="en-US" sz="1400" dirty="0"/>
          </a:p>
          <a:p>
            <a:r>
              <a:rPr lang="en-US" dirty="0">
                <a:hlinkClick r:id="rId5"/>
              </a:rPr>
              <a:t>www.march2success.com</a:t>
            </a:r>
            <a:r>
              <a:rPr lang="en-US" dirty="0"/>
              <a:t> </a:t>
            </a:r>
          </a:p>
          <a:p>
            <a:endParaRPr lang="en-US" sz="1600" dirty="0"/>
          </a:p>
          <a:p>
            <a:pPr lvl="1"/>
            <a:endParaRPr lang="en-US" dirty="0"/>
          </a:p>
          <a:p>
            <a:endParaRPr lang="en-US" dirty="0"/>
          </a:p>
        </p:txBody>
      </p:sp>
    </p:spTree>
    <p:extLst>
      <p:ext uri="{BB962C8B-B14F-4D97-AF65-F5344CB8AC3E}">
        <p14:creationId xmlns:p14="http://schemas.microsoft.com/office/powerpoint/2010/main" val="1898845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338636" y="1734857"/>
            <a:ext cx="2824112" cy="3388287"/>
          </a:xfrm>
        </p:spPr>
        <p:txBody>
          <a:bodyPr anchor="ctr">
            <a:normAutofit/>
          </a:bodyPr>
          <a:lstStyle/>
          <a:p>
            <a:r>
              <a:rPr lang="en-US" b="0" err="1">
                <a:latin typeface="GungsuhChe" panose="02030609000101010101" pitchFamily="49" charset="-127"/>
                <a:ea typeface="GungsuhChe" panose="02030609000101010101" pitchFamily="49" charset="-127"/>
              </a:rPr>
              <a:t>Accuplacer</a:t>
            </a:r>
            <a:endParaRPr lang="en-US"/>
          </a:p>
        </p:txBody>
      </p:sp>
      <p:sp>
        <p:nvSpPr>
          <p:cNvPr id="3" name="Content Placeholder 2"/>
          <p:cNvSpPr>
            <a:spLocks noGrp="1"/>
          </p:cNvSpPr>
          <p:nvPr>
            <p:ph idx="1"/>
          </p:nvPr>
        </p:nvSpPr>
        <p:spPr>
          <a:xfrm>
            <a:off x="4506051" y="978993"/>
            <a:ext cx="4023913" cy="4900014"/>
          </a:xfrm>
          <a:effectLst/>
        </p:spPr>
        <p:txBody>
          <a:bodyPr>
            <a:normAutofit/>
          </a:bodyPr>
          <a:lstStyle/>
          <a:p>
            <a:pPr>
              <a:lnSpc>
                <a:spcPct val="90000"/>
              </a:lnSpc>
            </a:pPr>
            <a:r>
              <a:rPr lang="en-US" dirty="0">
                <a:latin typeface="Century Gothic" panose="020B0502020202020204" pitchFamily="34" charset="0"/>
              </a:rPr>
              <a:t>Used by technical institutes for admissions and class placement.</a:t>
            </a:r>
          </a:p>
          <a:p>
            <a:pPr>
              <a:lnSpc>
                <a:spcPct val="90000"/>
              </a:lnSpc>
            </a:pPr>
            <a:r>
              <a:rPr lang="en-US" dirty="0">
                <a:latin typeface="Century Gothic" panose="020B0502020202020204" pitchFamily="34" charset="0"/>
              </a:rPr>
              <a:t>Some colleges may require for Math and English course placement.</a:t>
            </a:r>
          </a:p>
          <a:p>
            <a:pPr>
              <a:lnSpc>
                <a:spcPct val="90000"/>
              </a:lnSpc>
            </a:pPr>
            <a:r>
              <a:rPr lang="en-US" dirty="0">
                <a:latin typeface="Century Gothic" panose="020B0502020202020204" pitchFamily="34" charset="0"/>
              </a:rPr>
              <a:t>Also used for dual enrollment admission while in high school.</a:t>
            </a:r>
          </a:p>
          <a:p>
            <a:pPr>
              <a:lnSpc>
                <a:spcPct val="90000"/>
              </a:lnSpc>
            </a:pPr>
            <a:r>
              <a:rPr lang="en-US" dirty="0">
                <a:latin typeface="Century Gothic" panose="020B0502020202020204" pitchFamily="34" charset="0"/>
              </a:rPr>
              <a:t>SHS is NOT offering the Accuplacer on campus.</a:t>
            </a:r>
          </a:p>
          <a:p>
            <a:pPr lvl="1">
              <a:lnSpc>
                <a:spcPct val="90000"/>
              </a:lnSpc>
            </a:pPr>
            <a:r>
              <a:rPr lang="en-US" dirty="0">
                <a:latin typeface="Century Gothic" panose="020B0502020202020204" pitchFamily="34" charset="0"/>
              </a:rPr>
              <a:t>Each institution uses different level Accuplacer exams and students must contact their institution to find out if they need to test, then set up an appointment to test with that institution directly.</a:t>
            </a:r>
          </a:p>
          <a:p>
            <a:pPr>
              <a:lnSpc>
                <a:spcPct val="90000"/>
              </a:lnSpc>
            </a:pPr>
            <a:endParaRPr lang="en-US" dirty="0"/>
          </a:p>
        </p:txBody>
      </p:sp>
    </p:spTree>
    <p:extLst>
      <p:ext uri="{BB962C8B-B14F-4D97-AF65-F5344CB8AC3E}">
        <p14:creationId xmlns:p14="http://schemas.microsoft.com/office/powerpoint/2010/main" val="38904822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7500" y="447188"/>
            <a:ext cx="7928998" cy="970450"/>
          </a:xfrm>
        </p:spPr>
        <p:txBody>
          <a:bodyPr>
            <a:normAutofit/>
          </a:bodyPr>
          <a:lstStyle/>
          <a:p>
            <a:r>
              <a:rPr lang="en-US" b="0" u="sng" dirty="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Step 3:</a:t>
            </a:r>
            <a:r>
              <a:rPr lang="en-US" b="0" dirty="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 </a:t>
            </a:r>
            <a:r>
              <a:rPr lang="en-US" b="0" dirty="0">
                <a:latin typeface="GungsuhChe" panose="02030609000101010101" pitchFamily="49" charset="-127"/>
                <a:ea typeface="GungsuhChe" panose="02030609000101010101" pitchFamily="49" charset="-127"/>
              </a:rPr>
              <a:t>Set Goals </a:t>
            </a:r>
            <a:endParaRPr lang="en-US" dirty="0">
              <a:latin typeface="Century Gothic" panose="020B0502020202020204" pitchFamily="34" charset="0"/>
            </a:endParaRPr>
          </a:p>
        </p:txBody>
      </p:sp>
      <p:sp>
        <p:nvSpPr>
          <p:cNvPr id="3" name="Content Placeholder 2"/>
          <p:cNvSpPr>
            <a:spLocks noGrp="1"/>
          </p:cNvSpPr>
          <p:nvPr>
            <p:ph idx="1"/>
          </p:nvPr>
        </p:nvSpPr>
        <p:spPr>
          <a:xfrm>
            <a:off x="614034" y="2413000"/>
            <a:ext cx="5399415" cy="3632200"/>
          </a:xfrm>
        </p:spPr>
        <p:txBody>
          <a:bodyPr>
            <a:normAutofit/>
          </a:bodyPr>
          <a:lstStyle/>
          <a:p>
            <a:pPr marL="0" indent="0">
              <a:buNone/>
            </a:pPr>
            <a:r>
              <a:rPr lang="en-US" sz="2000" dirty="0">
                <a:latin typeface="Century Gothic" panose="020B0502020202020204" pitchFamily="34" charset="0"/>
              </a:rPr>
              <a:t>The 3 most important goals to consider when looking at schools:</a:t>
            </a:r>
          </a:p>
          <a:p>
            <a:pPr marL="514350" indent="-514350">
              <a:buFont typeface="+mj-lt"/>
              <a:buAutoNum type="arabicPeriod"/>
            </a:pPr>
            <a:r>
              <a:rPr lang="en-US" sz="2000" b="1" dirty="0">
                <a:latin typeface="Century Gothic" panose="020B0502020202020204" pitchFamily="34" charset="0"/>
              </a:rPr>
              <a:t>Educational  </a:t>
            </a:r>
            <a:r>
              <a:rPr lang="en-US" sz="2000" dirty="0">
                <a:latin typeface="Century Gothic" panose="020B0502020202020204" pitchFamily="34" charset="0"/>
              </a:rPr>
              <a:t>(career, major, program)</a:t>
            </a:r>
          </a:p>
          <a:p>
            <a:pPr marL="514350" indent="-514350">
              <a:buFont typeface="+mj-lt"/>
              <a:buAutoNum type="arabicPeriod"/>
            </a:pPr>
            <a:r>
              <a:rPr lang="en-US" sz="2000" b="1" dirty="0">
                <a:latin typeface="Century Gothic" panose="020B0502020202020204" pitchFamily="34" charset="0"/>
              </a:rPr>
              <a:t>Personal   </a:t>
            </a:r>
            <a:r>
              <a:rPr lang="en-US" sz="2000" dirty="0">
                <a:latin typeface="Century Gothic" panose="020B0502020202020204" pitchFamily="34" charset="0"/>
              </a:rPr>
              <a:t>(family, extracurricular)</a:t>
            </a:r>
          </a:p>
          <a:p>
            <a:pPr marL="514350" indent="-514350">
              <a:buFont typeface="+mj-lt"/>
              <a:buAutoNum type="arabicPeriod"/>
            </a:pPr>
            <a:r>
              <a:rPr lang="en-US" sz="2000" b="1" dirty="0">
                <a:latin typeface="Century Gothic" panose="020B0502020202020204" pitchFamily="34" charset="0"/>
              </a:rPr>
              <a:t>Financial </a:t>
            </a:r>
          </a:p>
          <a:p>
            <a:pPr lvl="1">
              <a:buFont typeface="Arial" panose="020B0604020202020204" pitchFamily="34" charset="0"/>
              <a:buChar char="•"/>
            </a:pPr>
            <a:r>
              <a:rPr lang="en-US" sz="2000" dirty="0">
                <a:latin typeface="Century Gothic" panose="020B0502020202020204" pitchFamily="34" charset="0"/>
              </a:rPr>
              <a:t> How much you want to spend?</a:t>
            </a:r>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6371" r="5708"/>
          <a:stretch/>
        </p:blipFill>
        <p:spPr>
          <a:xfrm>
            <a:off x="6349603" y="3581821"/>
            <a:ext cx="2184797" cy="1378695"/>
          </a:xfrm>
          <a:prstGeom prst="roundRect">
            <a:avLst>
              <a:gd name="adj" fmla="val 3876"/>
            </a:avLst>
          </a:prstGeom>
          <a:ln>
            <a:solidFill>
              <a:schemeClr val="accent1"/>
            </a:solidFill>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338636" y="1734857"/>
            <a:ext cx="2824112" cy="3388287"/>
          </a:xfrm>
        </p:spPr>
        <p:txBody>
          <a:bodyPr anchor="ctr">
            <a:normAutofit/>
          </a:bodyPr>
          <a:lstStyle/>
          <a:p>
            <a:r>
              <a:rPr lang="en-US" b="0" u="sng">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Step 4:</a:t>
            </a:r>
            <a:r>
              <a:rPr lang="en-US" b="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 </a:t>
            </a:r>
            <a:r>
              <a:rPr lang="en-US" b="0">
                <a:latin typeface="GungsuhChe" panose="02030609000101010101" pitchFamily="49" charset="-127"/>
                <a:ea typeface="GungsuhChe" panose="02030609000101010101" pitchFamily="49" charset="-127"/>
              </a:rPr>
              <a:t>Develop a </a:t>
            </a:r>
            <a:br>
              <a:rPr lang="en-US" b="0">
                <a:latin typeface="GungsuhChe" panose="02030609000101010101" pitchFamily="49" charset="-127"/>
                <a:ea typeface="GungsuhChe" panose="02030609000101010101" pitchFamily="49" charset="-127"/>
              </a:rPr>
            </a:br>
            <a:r>
              <a:rPr lang="en-US" b="0">
                <a:latin typeface="GungsuhChe" panose="02030609000101010101" pitchFamily="49" charset="-127"/>
                <a:ea typeface="GungsuhChe" panose="02030609000101010101" pitchFamily="49" charset="-127"/>
              </a:rPr>
              <a:t>list of colleges</a:t>
            </a:r>
          </a:p>
        </p:txBody>
      </p:sp>
      <p:sp>
        <p:nvSpPr>
          <p:cNvPr id="3" name="Content Placeholder 2"/>
          <p:cNvSpPr>
            <a:spLocks noGrp="1"/>
          </p:cNvSpPr>
          <p:nvPr>
            <p:ph idx="1"/>
          </p:nvPr>
        </p:nvSpPr>
        <p:spPr>
          <a:xfrm>
            <a:off x="4506051" y="978993"/>
            <a:ext cx="4023913" cy="4900014"/>
          </a:xfrm>
          <a:effectLst/>
        </p:spPr>
        <p:txBody>
          <a:bodyPr>
            <a:normAutofit/>
          </a:bodyPr>
          <a:lstStyle/>
          <a:p>
            <a:r>
              <a:rPr lang="en-US" dirty="0">
                <a:latin typeface="Century Gothic" panose="020B0502020202020204" pitchFamily="34" charset="0"/>
              </a:rPr>
              <a:t>How many colleges should I be looking into? </a:t>
            </a:r>
          </a:p>
          <a:p>
            <a:pPr lvl="1"/>
            <a:r>
              <a:rPr lang="en-US" dirty="0">
                <a:latin typeface="Century Gothic" panose="020B0502020202020204" pitchFamily="34" charset="0"/>
              </a:rPr>
              <a:t> </a:t>
            </a:r>
            <a:r>
              <a:rPr lang="en-US" i="1" dirty="0">
                <a:latin typeface="Century Gothic" panose="020B0502020202020204" pitchFamily="34" charset="0"/>
              </a:rPr>
              <a:t>Clear admit/ Probable admit/ Reach admit</a:t>
            </a:r>
          </a:p>
          <a:p>
            <a:r>
              <a:rPr lang="en-US" dirty="0">
                <a:latin typeface="Century Gothic" panose="020B0502020202020204" pitchFamily="34" charset="0"/>
              </a:rPr>
              <a:t>Research the college you are interested in.</a:t>
            </a:r>
          </a:p>
          <a:p>
            <a:pPr lvl="1"/>
            <a:r>
              <a:rPr lang="en-US" i="1" dirty="0">
                <a:latin typeface="Century Gothic" panose="020B0502020202020204" pitchFamily="34" charset="0"/>
              </a:rPr>
              <a:t>Academics / Admissions / Tuition costs</a:t>
            </a:r>
          </a:p>
          <a:p>
            <a:r>
              <a:rPr lang="en-US" dirty="0">
                <a:latin typeface="Century Gothic" panose="020B0502020202020204" pitchFamily="34" charset="0"/>
              </a:rPr>
              <a:t>Narrow choices by considering your goals.</a:t>
            </a:r>
          </a:p>
          <a:p>
            <a:r>
              <a:rPr lang="en-US" dirty="0">
                <a:latin typeface="Century Gothic" panose="020B0502020202020204" pitchFamily="34" charset="0"/>
              </a:rPr>
              <a:t>Plan to visit schools (Summer/Fall 2020)</a:t>
            </a:r>
          </a:p>
          <a:p>
            <a:r>
              <a:rPr lang="en-US" dirty="0">
                <a:latin typeface="Century Gothic" panose="020B0502020202020204" pitchFamily="34" charset="0"/>
              </a:rPr>
              <a:t>Finalize your list – be ready to apply to colleges senior year and </a:t>
            </a:r>
            <a:r>
              <a:rPr lang="en-US" b="1" u="sng" dirty="0">
                <a:latin typeface="Century Gothic" panose="020B0502020202020204" pitchFamily="34" charset="0"/>
              </a:rPr>
              <a:t>know your deadlines!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7315200" cy="1447800"/>
          </a:xfrm>
        </p:spPr>
        <p:txBody>
          <a:bodyPr>
            <a:normAutofit/>
          </a:bodyPr>
          <a:lstStyle/>
          <a:p>
            <a:r>
              <a:rPr lang="en-US" sz="4400" b="0" u="sng" dirty="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Step 5:</a:t>
            </a:r>
            <a:r>
              <a:rPr lang="en-US" sz="4400" b="0" dirty="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 </a:t>
            </a:r>
            <a:r>
              <a:rPr lang="en-US" sz="4400" b="0" dirty="0">
                <a:latin typeface="GungsuhChe" panose="02030609000101010101" pitchFamily="49" charset="-127"/>
                <a:ea typeface="GungsuhChe" panose="02030609000101010101" pitchFamily="49" charset="-127"/>
              </a:rPr>
              <a:t>Scholarships &amp; Financial Opportunities </a:t>
            </a:r>
            <a:endParaRPr lang="en-US" b="0" dirty="0">
              <a:latin typeface="GungsuhChe" panose="02030609000101010101" pitchFamily="49" charset="-127"/>
              <a:ea typeface="GungsuhChe" panose="02030609000101010101" pitchFamily="49" charset="-127"/>
            </a:endParaRPr>
          </a:p>
        </p:txBody>
      </p:sp>
      <p:sp>
        <p:nvSpPr>
          <p:cNvPr id="3" name="Content Placeholder 2"/>
          <p:cNvSpPr>
            <a:spLocks noGrp="1"/>
          </p:cNvSpPr>
          <p:nvPr>
            <p:ph idx="1"/>
          </p:nvPr>
        </p:nvSpPr>
        <p:spPr>
          <a:xfrm>
            <a:off x="304800" y="2286000"/>
            <a:ext cx="8534400" cy="4187952"/>
          </a:xfrm>
        </p:spPr>
        <p:txBody>
          <a:bodyPr>
            <a:noAutofit/>
          </a:bodyPr>
          <a:lstStyle/>
          <a:p>
            <a:r>
              <a:rPr lang="en-US" dirty="0">
                <a:latin typeface="Century Gothic" panose="020B0502020202020204" pitchFamily="34" charset="0"/>
              </a:rPr>
              <a:t>FAFSA – Federal Application (grants, loan, work study) – Open October 1</a:t>
            </a:r>
            <a:r>
              <a:rPr lang="en-US" baseline="30000" dirty="0">
                <a:latin typeface="Century Gothic" panose="020B0502020202020204" pitchFamily="34" charset="0"/>
              </a:rPr>
              <a:t>st</a:t>
            </a:r>
            <a:r>
              <a:rPr lang="en-US" dirty="0">
                <a:latin typeface="Century Gothic" panose="020B0502020202020204" pitchFamily="34" charset="0"/>
              </a:rPr>
              <a:t> (apply senior year)</a:t>
            </a:r>
          </a:p>
          <a:p>
            <a:r>
              <a:rPr lang="en-US" dirty="0">
                <a:latin typeface="Century Gothic" panose="020B0502020202020204" pitchFamily="34" charset="0"/>
              </a:rPr>
              <a:t>Web-sites </a:t>
            </a:r>
            <a:r>
              <a:rPr lang="en-US" dirty="0">
                <a:latin typeface="Century Gothic" panose="020B0502020202020204" pitchFamily="34" charset="0"/>
                <a:hlinkClick r:id="rId3"/>
              </a:rPr>
              <a:t>www.rcas.org</a:t>
            </a:r>
            <a:r>
              <a:rPr lang="en-US" dirty="0">
                <a:latin typeface="Century Gothic" panose="020B0502020202020204" pitchFamily="34" charset="0"/>
              </a:rPr>
              <a:t> </a:t>
            </a:r>
          </a:p>
          <a:p>
            <a:r>
              <a:rPr lang="en-US" dirty="0">
                <a:latin typeface="Century Gothic" panose="020B0502020202020204" pitchFamily="34" charset="0"/>
              </a:rPr>
              <a:t>Colleges – general, major, extracurricular, need-based</a:t>
            </a:r>
          </a:p>
          <a:p>
            <a:r>
              <a:rPr lang="en-US" dirty="0">
                <a:latin typeface="Century Gothic" panose="020B0502020202020204" pitchFamily="34" charset="0"/>
              </a:rPr>
              <a:t>Stevens Listserv-</a:t>
            </a:r>
            <a:r>
              <a:rPr lang="en-US" dirty="0">
                <a:latin typeface="Century Gothic" panose="020B0502020202020204" pitchFamily="34" charset="0"/>
                <a:hlinkClick r:id="rId4"/>
              </a:rPr>
              <a:t>www.k12.sd.us/Listserv/StevensScholarships.htm</a:t>
            </a:r>
            <a:endParaRPr lang="en-US" dirty="0">
              <a:latin typeface="Century Gothic" panose="020B0502020202020204" pitchFamily="34" charset="0"/>
            </a:endParaRPr>
          </a:p>
          <a:p>
            <a:r>
              <a:rPr lang="en-US" dirty="0">
                <a:latin typeface="Century Gothic" panose="020B0502020202020204" pitchFamily="34" charset="0"/>
              </a:rPr>
              <a:t>Private Loans – parent/student</a:t>
            </a:r>
          </a:p>
          <a:p>
            <a:r>
              <a:rPr lang="en-US" dirty="0">
                <a:latin typeface="Century Gothic" panose="020B0502020202020204" pitchFamily="34" charset="0"/>
              </a:rPr>
              <a:t>Western Undergraduate Exchange (WUE)– 16 states</a:t>
            </a:r>
          </a:p>
          <a:p>
            <a:r>
              <a:rPr lang="en-US" dirty="0">
                <a:latin typeface="Century Gothic" panose="020B0502020202020204" pitchFamily="34" charset="0"/>
              </a:rPr>
              <a:t>Reciprocity with Minnesota</a:t>
            </a:r>
          </a:p>
          <a:p>
            <a:r>
              <a:rPr lang="en-US" dirty="0">
                <a:latin typeface="Century Gothic" panose="020B0502020202020204" pitchFamily="34" charset="0"/>
              </a:rPr>
              <a:t>Military – ROTC, Academies, Reserve</a:t>
            </a:r>
          </a:p>
          <a:p>
            <a:r>
              <a:rPr lang="en-US" dirty="0">
                <a:latin typeface="Century Gothic" panose="020B0502020202020204" pitchFamily="34" charset="0"/>
              </a:rPr>
              <a:t>SD Opportunity Scholarship</a:t>
            </a:r>
          </a:p>
          <a:p>
            <a:r>
              <a:rPr lang="en-US" dirty="0">
                <a:latin typeface="Century Gothic" panose="020B0502020202020204" pitchFamily="34" charset="0"/>
              </a:rPr>
              <a:t>Dakota Corp Scholarship</a:t>
            </a:r>
          </a:p>
          <a:p>
            <a:r>
              <a:rPr lang="en-US" dirty="0">
                <a:latin typeface="Century Gothic" panose="020B0502020202020204" pitchFamily="34" charset="0"/>
              </a:rPr>
              <a:t>Build Dakota Scholarship – SD Technical Institutes only</a:t>
            </a:r>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0516863">
            <a:off x="5632116" y="4609231"/>
            <a:ext cx="3420130" cy="1080041"/>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838200"/>
          </a:xfrm>
        </p:spPr>
        <p:txBody>
          <a:bodyPr>
            <a:noAutofit/>
          </a:bodyPr>
          <a:lstStyle/>
          <a:p>
            <a:r>
              <a:rPr lang="en-US" sz="6000" b="0" dirty="0">
                <a:latin typeface="GungsuhChe" panose="02030609000101010101" pitchFamily="49" charset="-127"/>
                <a:ea typeface="GungsuhChe" panose="02030609000101010101" pitchFamily="49" charset="-127"/>
              </a:rPr>
              <a:t>Did you know…</a:t>
            </a:r>
          </a:p>
        </p:txBody>
      </p:sp>
      <p:sp>
        <p:nvSpPr>
          <p:cNvPr id="3" name="Content Placeholder 2"/>
          <p:cNvSpPr>
            <a:spLocks noGrp="1"/>
          </p:cNvSpPr>
          <p:nvPr>
            <p:ph idx="1"/>
          </p:nvPr>
        </p:nvSpPr>
        <p:spPr>
          <a:xfrm>
            <a:off x="152400" y="2971800"/>
            <a:ext cx="5334000" cy="3581400"/>
          </a:xfrm>
        </p:spPr>
        <p:txBody>
          <a:bodyPr>
            <a:noAutofit/>
          </a:bodyPr>
          <a:lstStyle/>
          <a:p>
            <a:r>
              <a:rPr lang="en-US" sz="2000" dirty="0">
                <a:latin typeface="Century Gothic" panose="020B0502020202020204" pitchFamily="34" charset="0"/>
              </a:rPr>
              <a:t>Many competitive scholarships have a deadline of December-February, or earlier, of their senior year.</a:t>
            </a:r>
          </a:p>
          <a:p>
            <a:r>
              <a:rPr lang="en-US" sz="2000" dirty="0">
                <a:latin typeface="Century Gothic" panose="020B0502020202020204" pitchFamily="34" charset="0"/>
              </a:rPr>
              <a:t>Admission application &amp; ACT/SAT test scores must be received by these deadlines to be eligible.</a:t>
            </a:r>
          </a:p>
          <a:p>
            <a:r>
              <a:rPr lang="en-US" sz="2600" b="1" i="1" dirty="0">
                <a:latin typeface="Century Gothic" panose="020B0502020202020204" pitchFamily="34" charset="0"/>
              </a:rPr>
              <a:t>Start early and pay attention to deadlines!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4000" y="4114800"/>
            <a:ext cx="3675431" cy="2632610"/>
          </a:xfrm>
          <a:prstGeom prst="rect">
            <a:avLst/>
          </a:prstGeom>
        </p:spPr>
      </p:pic>
      <p:sp>
        <p:nvSpPr>
          <p:cNvPr id="5" name="TextBox 4"/>
          <p:cNvSpPr txBox="1"/>
          <p:nvPr/>
        </p:nvSpPr>
        <p:spPr>
          <a:xfrm>
            <a:off x="152400" y="2093893"/>
            <a:ext cx="8991600" cy="1077218"/>
          </a:xfrm>
          <a:prstGeom prst="rect">
            <a:avLst/>
          </a:prstGeom>
          <a:noFill/>
        </p:spPr>
        <p:txBody>
          <a:bodyPr wrap="square" rtlCol="0">
            <a:spAutoFit/>
          </a:bodyPr>
          <a:lstStyle/>
          <a:p>
            <a:r>
              <a:rPr lang="en-US" sz="3200" dirty="0"/>
              <a:t>Most admissions and scholarship deadlines are earlier than students expect!</a:t>
            </a:r>
          </a:p>
        </p:txBody>
      </p:sp>
    </p:spTree>
    <p:extLst>
      <p:ext uri="{BB962C8B-B14F-4D97-AF65-F5344CB8AC3E}">
        <p14:creationId xmlns:p14="http://schemas.microsoft.com/office/powerpoint/2010/main" val="16603958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338636" y="1734857"/>
            <a:ext cx="2824112" cy="3388287"/>
          </a:xfrm>
        </p:spPr>
        <p:txBody>
          <a:bodyPr anchor="ctr">
            <a:normAutofit/>
          </a:bodyPr>
          <a:lstStyle/>
          <a:p>
            <a:pPr>
              <a:lnSpc>
                <a:spcPct val="90000"/>
              </a:lnSpc>
            </a:pPr>
            <a:r>
              <a:rPr lang="en-US" sz="3700" b="0">
                <a:latin typeface="GungsuhChe" panose="02030609000101010101" pitchFamily="49" charset="-127"/>
                <a:ea typeface="GungsuhChe" panose="02030609000101010101" pitchFamily="49" charset="-127"/>
              </a:rPr>
              <a:t>South Dakota Opportunity Scholarship 						</a:t>
            </a:r>
            <a:r>
              <a:rPr lang="en-US" sz="3700" b="0" i="1" u="sng">
                <a:latin typeface="GungsuhChe" panose="02030609000101010101" pitchFamily="49" charset="-127"/>
                <a:ea typeface="GungsuhChe" panose="02030609000101010101" pitchFamily="49" charset="-127"/>
              </a:rPr>
              <a:t>$6,500</a:t>
            </a:r>
            <a:endParaRPr lang="en-US" sz="3700"/>
          </a:p>
        </p:txBody>
      </p:sp>
      <p:sp>
        <p:nvSpPr>
          <p:cNvPr id="3" name="Content Placeholder 2"/>
          <p:cNvSpPr>
            <a:spLocks noGrp="1"/>
          </p:cNvSpPr>
          <p:nvPr>
            <p:ph idx="1"/>
          </p:nvPr>
        </p:nvSpPr>
        <p:spPr>
          <a:xfrm>
            <a:off x="4506051" y="978993"/>
            <a:ext cx="4023913" cy="4900014"/>
          </a:xfrm>
          <a:effectLst/>
        </p:spPr>
        <p:txBody>
          <a:bodyPr>
            <a:normAutofit/>
          </a:bodyPr>
          <a:lstStyle/>
          <a:p>
            <a:pPr>
              <a:lnSpc>
                <a:spcPct val="90000"/>
              </a:lnSpc>
            </a:pPr>
            <a:r>
              <a:rPr lang="en-US" dirty="0">
                <a:latin typeface="Century Gothic" panose="020B0502020202020204" pitchFamily="34" charset="0"/>
              </a:rPr>
              <a:t>3.0 GPA unweighted</a:t>
            </a:r>
          </a:p>
          <a:p>
            <a:pPr>
              <a:lnSpc>
                <a:spcPct val="90000"/>
              </a:lnSpc>
            </a:pPr>
            <a:r>
              <a:rPr lang="en-US" dirty="0">
                <a:latin typeface="Century Gothic" panose="020B0502020202020204" pitchFamily="34" charset="0"/>
              </a:rPr>
              <a:t>C or higher on core subjects</a:t>
            </a:r>
          </a:p>
          <a:p>
            <a:pPr>
              <a:lnSpc>
                <a:spcPct val="90000"/>
              </a:lnSpc>
            </a:pPr>
            <a:r>
              <a:rPr lang="en-US" dirty="0">
                <a:latin typeface="Century Gothic" panose="020B0502020202020204" pitchFamily="34" charset="0"/>
              </a:rPr>
              <a:t>4 Math </a:t>
            </a:r>
          </a:p>
          <a:p>
            <a:pPr>
              <a:lnSpc>
                <a:spcPct val="90000"/>
              </a:lnSpc>
            </a:pPr>
            <a:r>
              <a:rPr lang="en-US" dirty="0">
                <a:latin typeface="Century Gothic" panose="020B0502020202020204" pitchFamily="34" charset="0"/>
              </a:rPr>
              <a:t>4 Science (3 lab Science)</a:t>
            </a:r>
          </a:p>
          <a:p>
            <a:pPr>
              <a:lnSpc>
                <a:spcPct val="90000"/>
              </a:lnSpc>
            </a:pPr>
            <a:r>
              <a:rPr lang="en-US" dirty="0">
                <a:latin typeface="Century Gothic" panose="020B0502020202020204" pitchFamily="34" charset="0"/>
              </a:rPr>
              <a:t>2 World Language </a:t>
            </a:r>
            <a:r>
              <a:rPr lang="en-US" b="1" i="1" dirty="0">
                <a:latin typeface="Century Gothic" panose="020B0502020202020204" pitchFamily="34" charset="0"/>
              </a:rPr>
              <a:t>OR</a:t>
            </a:r>
            <a:r>
              <a:rPr lang="en-US" dirty="0">
                <a:latin typeface="Century Gothic" panose="020B0502020202020204" pitchFamily="34" charset="0"/>
              </a:rPr>
              <a:t> Career Technical Education (can be a combination)</a:t>
            </a:r>
          </a:p>
          <a:p>
            <a:pPr>
              <a:lnSpc>
                <a:spcPct val="90000"/>
              </a:lnSpc>
            </a:pPr>
            <a:r>
              <a:rPr lang="en-US" dirty="0">
                <a:latin typeface="Century Gothic" panose="020B0502020202020204" pitchFamily="34" charset="0"/>
              </a:rPr>
              <a:t>ACT composite score of 24 </a:t>
            </a:r>
            <a:r>
              <a:rPr lang="en-US" b="1" i="1" dirty="0">
                <a:latin typeface="Century Gothic" panose="020B0502020202020204" pitchFamily="34" charset="0"/>
              </a:rPr>
              <a:t>OR</a:t>
            </a:r>
            <a:r>
              <a:rPr lang="en-US" dirty="0">
                <a:latin typeface="Century Gothic" panose="020B0502020202020204" pitchFamily="34" charset="0"/>
              </a:rPr>
              <a:t> SAT score of 1090 or higher.</a:t>
            </a:r>
          </a:p>
          <a:p>
            <a:pPr>
              <a:lnSpc>
                <a:spcPct val="90000"/>
              </a:lnSpc>
            </a:pPr>
            <a:r>
              <a:rPr lang="en-US" dirty="0">
                <a:latin typeface="Century Gothic" panose="020B0502020202020204" pitchFamily="34" charset="0"/>
              </a:rPr>
              <a:t>Entering a South Dakota College/University/Technical Institution in the fall after graduation.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338636" y="1734857"/>
            <a:ext cx="2824112" cy="3388287"/>
          </a:xfrm>
        </p:spPr>
        <p:txBody>
          <a:bodyPr anchor="ctr">
            <a:normAutofit/>
          </a:bodyPr>
          <a:lstStyle/>
          <a:p>
            <a:r>
              <a:rPr lang="en-US" sz="3700" b="0">
                <a:latin typeface="GungsuhChe" panose="02030609000101010101" pitchFamily="49" charset="-127"/>
                <a:ea typeface="GungsuhChe" panose="02030609000101010101" pitchFamily="49" charset="-127"/>
              </a:rPr>
              <a:t>Dakota Corps Scholarship</a:t>
            </a:r>
            <a:br>
              <a:rPr lang="en-US" sz="3700" b="0">
                <a:latin typeface="GungsuhChe" panose="02030609000101010101" pitchFamily="49" charset="-127"/>
                <a:ea typeface="GungsuhChe" panose="02030609000101010101" pitchFamily="49" charset="-127"/>
              </a:rPr>
            </a:br>
            <a:r>
              <a:rPr lang="en-US" sz="3700" b="0">
                <a:latin typeface="GungsuhChe" panose="02030609000101010101" pitchFamily="49" charset="-127"/>
                <a:ea typeface="GungsuhChe" panose="02030609000101010101" pitchFamily="49" charset="-127"/>
              </a:rPr>
              <a:t>Step 5 Continued…</a:t>
            </a:r>
          </a:p>
        </p:txBody>
      </p:sp>
      <p:sp>
        <p:nvSpPr>
          <p:cNvPr id="3" name="Content Placeholder 2"/>
          <p:cNvSpPr>
            <a:spLocks noGrp="1"/>
          </p:cNvSpPr>
          <p:nvPr>
            <p:ph idx="1"/>
          </p:nvPr>
        </p:nvSpPr>
        <p:spPr>
          <a:xfrm>
            <a:off x="4506051" y="978993"/>
            <a:ext cx="4023913" cy="4900014"/>
          </a:xfrm>
          <a:effectLst/>
        </p:spPr>
        <p:txBody>
          <a:bodyPr>
            <a:normAutofit/>
          </a:bodyPr>
          <a:lstStyle/>
          <a:p>
            <a:r>
              <a:rPr lang="en-US" dirty="0">
                <a:latin typeface="Century Gothic" panose="020B0502020202020204" pitchFamily="34" charset="0"/>
              </a:rPr>
              <a:t>SD HS graduate with a 2.8 or higher GPA</a:t>
            </a:r>
          </a:p>
          <a:p>
            <a:r>
              <a:rPr lang="en-US" dirty="0">
                <a:latin typeface="Century Gothic" panose="020B0502020202020204" pitchFamily="34" charset="0"/>
              </a:rPr>
              <a:t>Minimum ACT of 27</a:t>
            </a:r>
          </a:p>
          <a:p>
            <a:r>
              <a:rPr lang="en-US" dirty="0">
                <a:latin typeface="Century Gothic" panose="020B0502020202020204" pitchFamily="34" charset="0"/>
              </a:rPr>
              <a:t>Attend a SD institution</a:t>
            </a:r>
          </a:p>
          <a:p>
            <a:r>
              <a:rPr lang="en-US" dirty="0">
                <a:latin typeface="Century Gothic" panose="020B0502020202020204" pitchFamily="34" charset="0"/>
              </a:rPr>
              <a:t>Selective – limited number of scholarships.</a:t>
            </a:r>
          </a:p>
          <a:p>
            <a:r>
              <a:rPr lang="en-US" dirty="0">
                <a:latin typeface="Century Gothic" panose="020B0502020202020204" pitchFamily="34" charset="0"/>
              </a:rPr>
              <a:t>Incoming freshman in critical need occupation. Most recent critical need areas:</a:t>
            </a:r>
            <a:endParaRPr lang="en-US" b="1" i="1" u="sng" dirty="0">
              <a:latin typeface="Century Gothic" panose="020B0502020202020204" pitchFamily="34" charset="0"/>
            </a:endParaRPr>
          </a:p>
          <a:p>
            <a:pPr lvl="1"/>
            <a:r>
              <a:rPr lang="en-US" dirty="0">
                <a:latin typeface="Century Gothic" panose="020B0502020202020204" pitchFamily="34" charset="0"/>
              </a:rPr>
              <a:t>Teaching (math, science, special education, CTE, foreign language), Accounting, Engineering (except Mining), Information Technology, Registered Nurses</a:t>
            </a:r>
          </a:p>
          <a:p>
            <a:pPr>
              <a:buNone/>
            </a:pPr>
            <a:endParaRPr lang="en-US" dirty="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1405476">
            <a:off x="6684016" y="1489358"/>
            <a:ext cx="1960507" cy="1986881"/>
          </a:xfrm>
          <a:prstGeom prst="rect">
            <a:avLst/>
          </a:prstGeom>
        </p:spPr>
      </p:pic>
      <p:sp>
        <p:nvSpPr>
          <p:cNvPr id="2" name="Title 1"/>
          <p:cNvSpPr>
            <a:spLocks noGrp="1"/>
          </p:cNvSpPr>
          <p:nvPr>
            <p:ph type="title"/>
          </p:nvPr>
        </p:nvSpPr>
        <p:spPr>
          <a:xfrm>
            <a:off x="228600" y="152400"/>
            <a:ext cx="8991600" cy="1295400"/>
          </a:xfrm>
        </p:spPr>
        <p:txBody>
          <a:bodyPr>
            <a:noAutofit/>
          </a:bodyPr>
          <a:lstStyle/>
          <a:p>
            <a:r>
              <a:rPr lang="en-US" sz="4200" b="0" u="sng" dirty="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Step 6:</a:t>
            </a:r>
            <a:r>
              <a:rPr lang="en-US" sz="4200" b="0" dirty="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 </a:t>
            </a:r>
            <a:r>
              <a:rPr lang="en-US" sz="4200" b="0" dirty="0">
                <a:latin typeface="GungsuhChe" panose="02030609000101010101" pitchFamily="49" charset="-127"/>
                <a:ea typeface="GungsuhChe" panose="02030609000101010101" pitchFamily="49" charset="-127"/>
              </a:rPr>
              <a:t>Application Process</a:t>
            </a:r>
          </a:p>
        </p:txBody>
      </p:sp>
      <p:sp>
        <p:nvSpPr>
          <p:cNvPr id="3" name="Content Placeholder 2"/>
          <p:cNvSpPr>
            <a:spLocks noGrp="1"/>
          </p:cNvSpPr>
          <p:nvPr>
            <p:ph idx="1"/>
          </p:nvPr>
        </p:nvSpPr>
        <p:spPr>
          <a:xfrm>
            <a:off x="228600" y="1828801"/>
            <a:ext cx="7900329" cy="4876799"/>
          </a:xfrm>
        </p:spPr>
        <p:txBody>
          <a:bodyPr>
            <a:noAutofit/>
          </a:bodyPr>
          <a:lstStyle/>
          <a:p>
            <a:r>
              <a:rPr lang="en-US" sz="2000" dirty="0">
                <a:latin typeface="Century Gothic" panose="020B0502020202020204" pitchFamily="34" charset="0"/>
              </a:rPr>
              <a:t>Virtually all applications are online</a:t>
            </a:r>
            <a:endParaRPr lang="en-US" sz="1800" dirty="0">
              <a:latin typeface="Century Gothic" panose="020B0502020202020204" pitchFamily="34" charset="0"/>
            </a:endParaRPr>
          </a:p>
          <a:p>
            <a:pPr lvl="1"/>
            <a:r>
              <a:rPr lang="en-US" sz="1800" dirty="0">
                <a:latin typeface="Century Gothic" panose="020B0502020202020204" pitchFamily="34" charset="0"/>
              </a:rPr>
              <a:t>Common Application </a:t>
            </a:r>
          </a:p>
          <a:p>
            <a:pPr lvl="1"/>
            <a:r>
              <a:rPr lang="en-US" sz="1800" dirty="0">
                <a:latin typeface="Century Gothic" panose="020B0502020202020204" pitchFamily="34" charset="0"/>
              </a:rPr>
              <a:t>Individual college websites</a:t>
            </a:r>
          </a:p>
          <a:p>
            <a:r>
              <a:rPr lang="en-US" sz="2200" dirty="0">
                <a:latin typeface="Century Gothic" panose="020B0502020202020204" pitchFamily="34" charset="0"/>
              </a:rPr>
              <a:t>After you finish the online application, remember to:</a:t>
            </a:r>
          </a:p>
          <a:p>
            <a:pPr lvl="2"/>
            <a:r>
              <a:rPr lang="en-US" sz="2000" dirty="0">
                <a:latin typeface="Century Gothic" panose="020B0502020202020204" pitchFamily="34" charset="0"/>
              </a:rPr>
              <a:t>Complete &amp; submit your application</a:t>
            </a:r>
          </a:p>
          <a:p>
            <a:pPr lvl="2"/>
            <a:r>
              <a:rPr lang="en-US" sz="2000" dirty="0">
                <a:latin typeface="Century Gothic" panose="020B0502020202020204" pitchFamily="34" charset="0"/>
              </a:rPr>
              <a:t>Pay the fee</a:t>
            </a:r>
          </a:p>
          <a:p>
            <a:pPr lvl="2"/>
            <a:r>
              <a:rPr lang="en-US" sz="2000" dirty="0">
                <a:latin typeface="Century Gothic" panose="020B0502020202020204" pitchFamily="34" charset="0"/>
              </a:rPr>
              <a:t>Send ACT/SAT scores</a:t>
            </a:r>
          </a:p>
          <a:p>
            <a:pPr lvl="2"/>
            <a:r>
              <a:rPr lang="en-US" sz="2000" dirty="0">
                <a:latin typeface="Century Gothic" panose="020B0502020202020204" pitchFamily="34" charset="0"/>
              </a:rPr>
              <a:t>Complete a transcript request (Student Services)</a:t>
            </a:r>
          </a:p>
          <a:p>
            <a:pPr lvl="2"/>
            <a:r>
              <a:rPr lang="en-US" sz="2000" dirty="0">
                <a:latin typeface="Century Gothic" panose="020B0502020202020204" pitchFamily="34" charset="0"/>
              </a:rPr>
              <a:t>Possible – Essays and/or letters of  recommendation       (allow 2 weeks for letters of recommendation)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991600" cy="1080938"/>
          </a:xfrm>
        </p:spPr>
        <p:txBody>
          <a:bodyPr>
            <a:normAutofit fontScale="90000"/>
          </a:bodyPr>
          <a:lstStyle/>
          <a:p>
            <a:r>
              <a:rPr lang="en-US" sz="3800" b="0" dirty="0">
                <a:latin typeface="GungsuhChe" panose="02030609000101010101" pitchFamily="49" charset="-127"/>
                <a:ea typeface="GungsuhChe" panose="02030609000101010101" pitchFamily="49" charset="-127"/>
              </a:rPr>
              <a:t>SD College Admission Requirements</a:t>
            </a:r>
            <a:br>
              <a:rPr lang="en-US" b="0" dirty="0">
                <a:latin typeface="GungsuhChe" panose="02030609000101010101" pitchFamily="49" charset="-127"/>
                <a:ea typeface="GungsuhChe" panose="02030609000101010101" pitchFamily="49" charset="-127"/>
              </a:rPr>
            </a:br>
            <a:r>
              <a:rPr lang="en-US" sz="3600" b="0" dirty="0">
                <a:latin typeface="GungsuhChe" panose="02030609000101010101" pitchFamily="49" charset="-127"/>
                <a:ea typeface="GungsuhChe" panose="02030609000101010101" pitchFamily="49" charset="-127"/>
              </a:rPr>
              <a:t>Step 6 Continued…</a:t>
            </a:r>
          </a:p>
        </p:txBody>
      </p:sp>
      <p:sp>
        <p:nvSpPr>
          <p:cNvPr id="3" name="Content Placeholder 2"/>
          <p:cNvSpPr>
            <a:spLocks noGrp="1"/>
          </p:cNvSpPr>
          <p:nvPr>
            <p:ph idx="1"/>
          </p:nvPr>
        </p:nvSpPr>
        <p:spPr>
          <a:xfrm>
            <a:off x="318613" y="4114800"/>
            <a:ext cx="8825387" cy="2438400"/>
          </a:xfrm>
        </p:spPr>
        <p:txBody>
          <a:bodyPr>
            <a:normAutofit fontScale="92500" lnSpcReduction="10000"/>
          </a:bodyPr>
          <a:lstStyle/>
          <a:p>
            <a:r>
              <a:rPr lang="en-US" sz="2200" dirty="0">
                <a:latin typeface="Century Gothic" panose="020B0502020202020204" pitchFamily="34" charset="0"/>
              </a:rPr>
              <a:t>Ivy league, competitive, and/or out of state colleges usually require extra courses: </a:t>
            </a:r>
            <a:r>
              <a:rPr lang="en-US" sz="2200" b="1" i="1" dirty="0">
                <a:latin typeface="Century Gothic" panose="020B0502020202020204" pitchFamily="34" charset="0"/>
              </a:rPr>
              <a:t>4 math, 4 science, and 2-4 credits of foreign language.</a:t>
            </a:r>
          </a:p>
          <a:p>
            <a:r>
              <a:rPr lang="en-US" sz="2200" dirty="0">
                <a:latin typeface="Century Gothic" panose="020B0502020202020204" pitchFamily="34" charset="0"/>
              </a:rPr>
              <a:t>Colleges may have different requirements than SHS graduation requirements. </a:t>
            </a:r>
          </a:p>
          <a:p>
            <a:r>
              <a:rPr lang="en-US" sz="2400" b="1" i="1" dirty="0">
                <a:latin typeface="Century Gothic" panose="020B0502020202020204" pitchFamily="34" charset="0"/>
              </a:rPr>
              <a:t>It is your responsibility to know the requirements for the colleges you are applying to!</a:t>
            </a:r>
          </a:p>
        </p:txBody>
      </p:sp>
      <p:graphicFrame>
        <p:nvGraphicFramePr>
          <p:cNvPr id="4" name="Table 3"/>
          <p:cNvGraphicFramePr>
            <a:graphicFrameLocks noGrp="1"/>
          </p:cNvGraphicFramePr>
          <p:nvPr>
            <p:extLst>
              <p:ext uri="{D42A27DB-BD31-4B8C-83A1-F6EECF244321}">
                <p14:modId xmlns:p14="http://schemas.microsoft.com/office/powerpoint/2010/main" val="3099111600"/>
              </p:ext>
            </p:extLst>
          </p:nvPr>
        </p:nvGraphicFramePr>
        <p:xfrm>
          <a:off x="762000" y="1752600"/>
          <a:ext cx="7391400" cy="2209800"/>
        </p:xfrm>
        <a:graphic>
          <a:graphicData uri="http://schemas.openxmlformats.org/drawingml/2006/table">
            <a:tbl>
              <a:tblPr firstRow="1" bandRow="1">
                <a:tableStyleId>{69CF1AB2-1976-4502-BF36-3FF5EA218861}</a:tableStyleId>
              </a:tblPr>
              <a:tblGrid>
                <a:gridCol w="2286000">
                  <a:extLst>
                    <a:ext uri="{9D8B030D-6E8A-4147-A177-3AD203B41FA5}">
                      <a16:colId xmlns:a16="http://schemas.microsoft.com/office/drawing/2014/main" val="20000"/>
                    </a:ext>
                  </a:extLst>
                </a:gridCol>
                <a:gridCol w="5105400">
                  <a:extLst>
                    <a:ext uri="{9D8B030D-6E8A-4147-A177-3AD203B41FA5}">
                      <a16:colId xmlns:a16="http://schemas.microsoft.com/office/drawing/2014/main" val="20001"/>
                    </a:ext>
                  </a:extLst>
                </a:gridCol>
              </a:tblGrid>
              <a:tr h="441960">
                <a:tc>
                  <a:txBody>
                    <a:bodyPr/>
                    <a:lstStyle/>
                    <a:p>
                      <a:r>
                        <a:rPr lang="en-US" sz="2000" b="0" dirty="0">
                          <a:latin typeface="Century Gothic" panose="020B0502020202020204" pitchFamily="34" charset="0"/>
                        </a:rPr>
                        <a:t>English</a:t>
                      </a:r>
                    </a:p>
                  </a:txBody>
                  <a:tcPr/>
                </a:tc>
                <a:tc>
                  <a:txBody>
                    <a:bodyPr/>
                    <a:lstStyle/>
                    <a:p>
                      <a:r>
                        <a:rPr lang="en-US" sz="2000" b="0" dirty="0">
                          <a:latin typeface="Century Gothic" panose="020B0502020202020204" pitchFamily="34" charset="0"/>
                        </a:rPr>
                        <a:t>4</a:t>
                      </a:r>
                      <a:r>
                        <a:rPr lang="en-US" sz="2000" b="0" baseline="0" dirty="0">
                          <a:latin typeface="Century Gothic" panose="020B0502020202020204" pitchFamily="34" charset="0"/>
                        </a:rPr>
                        <a:t> credits</a:t>
                      </a:r>
                      <a:endParaRPr lang="en-US" sz="2000" b="0" dirty="0">
                        <a:latin typeface="Century Gothic" panose="020B0502020202020204" pitchFamily="34" charset="0"/>
                      </a:endParaRPr>
                    </a:p>
                  </a:txBody>
                  <a:tcPr/>
                </a:tc>
                <a:extLst>
                  <a:ext uri="{0D108BD9-81ED-4DB2-BD59-A6C34878D82A}">
                    <a16:rowId xmlns:a16="http://schemas.microsoft.com/office/drawing/2014/main" val="10000"/>
                  </a:ext>
                </a:extLst>
              </a:tr>
              <a:tr h="441960">
                <a:tc>
                  <a:txBody>
                    <a:bodyPr/>
                    <a:lstStyle/>
                    <a:p>
                      <a:r>
                        <a:rPr lang="en-US" sz="2000" b="0" dirty="0">
                          <a:latin typeface="Century Gothic" panose="020B0502020202020204" pitchFamily="34" charset="0"/>
                        </a:rPr>
                        <a:t>Math</a:t>
                      </a:r>
                    </a:p>
                  </a:txBody>
                  <a:tcPr/>
                </a:tc>
                <a:tc>
                  <a:txBody>
                    <a:bodyPr/>
                    <a:lstStyle/>
                    <a:p>
                      <a:r>
                        <a:rPr lang="en-US" sz="2000" b="0" dirty="0">
                          <a:latin typeface="Century Gothic" panose="020B0502020202020204" pitchFamily="34" charset="0"/>
                        </a:rPr>
                        <a:t>3 credits (Integrated Math 1</a:t>
                      </a:r>
                      <a:r>
                        <a:rPr lang="en-US" sz="2000" b="0" baseline="0" dirty="0">
                          <a:latin typeface="Century Gothic" panose="020B0502020202020204" pitchFamily="34" charset="0"/>
                        </a:rPr>
                        <a:t> or above)</a:t>
                      </a:r>
                      <a:endParaRPr lang="en-US" sz="2000" b="0" dirty="0">
                        <a:latin typeface="Century Gothic" panose="020B0502020202020204" pitchFamily="34" charset="0"/>
                      </a:endParaRPr>
                    </a:p>
                  </a:txBody>
                  <a:tcPr/>
                </a:tc>
                <a:extLst>
                  <a:ext uri="{0D108BD9-81ED-4DB2-BD59-A6C34878D82A}">
                    <a16:rowId xmlns:a16="http://schemas.microsoft.com/office/drawing/2014/main" val="10001"/>
                  </a:ext>
                </a:extLst>
              </a:tr>
              <a:tr h="441960">
                <a:tc>
                  <a:txBody>
                    <a:bodyPr/>
                    <a:lstStyle/>
                    <a:p>
                      <a:r>
                        <a:rPr lang="en-US" sz="2000" b="0" dirty="0">
                          <a:latin typeface="Century Gothic" panose="020B0502020202020204" pitchFamily="34" charset="0"/>
                        </a:rPr>
                        <a:t>Lab Science</a:t>
                      </a:r>
                    </a:p>
                  </a:txBody>
                  <a:tcPr/>
                </a:tc>
                <a:tc>
                  <a:txBody>
                    <a:bodyPr/>
                    <a:lstStyle/>
                    <a:p>
                      <a:r>
                        <a:rPr lang="en-US" sz="2000" b="0" dirty="0">
                          <a:latin typeface="Century Gothic" panose="020B0502020202020204" pitchFamily="34" charset="0"/>
                        </a:rPr>
                        <a:t>3 credits</a:t>
                      </a:r>
                    </a:p>
                  </a:txBody>
                  <a:tcPr/>
                </a:tc>
                <a:extLst>
                  <a:ext uri="{0D108BD9-81ED-4DB2-BD59-A6C34878D82A}">
                    <a16:rowId xmlns:a16="http://schemas.microsoft.com/office/drawing/2014/main" val="10002"/>
                  </a:ext>
                </a:extLst>
              </a:tr>
              <a:tr h="441960">
                <a:tc>
                  <a:txBody>
                    <a:bodyPr/>
                    <a:lstStyle/>
                    <a:p>
                      <a:r>
                        <a:rPr lang="en-US" sz="2000" b="0" dirty="0">
                          <a:latin typeface="Century Gothic" panose="020B0502020202020204" pitchFamily="34" charset="0"/>
                        </a:rPr>
                        <a:t>Social Studies</a:t>
                      </a:r>
                    </a:p>
                  </a:txBody>
                  <a:tcPr/>
                </a:tc>
                <a:tc>
                  <a:txBody>
                    <a:bodyPr/>
                    <a:lstStyle/>
                    <a:p>
                      <a:r>
                        <a:rPr lang="en-US" sz="2000" b="0" dirty="0">
                          <a:latin typeface="Century Gothic" panose="020B0502020202020204" pitchFamily="34" charset="0"/>
                        </a:rPr>
                        <a:t>3 credits</a:t>
                      </a:r>
                    </a:p>
                  </a:txBody>
                  <a:tcPr/>
                </a:tc>
                <a:extLst>
                  <a:ext uri="{0D108BD9-81ED-4DB2-BD59-A6C34878D82A}">
                    <a16:rowId xmlns:a16="http://schemas.microsoft.com/office/drawing/2014/main" val="10003"/>
                  </a:ext>
                </a:extLst>
              </a:tr>
              <a:tr h="441960">
                <a:tc>
                  <a:txBody>
                    <a:bodyPr/>
                    <a:lstStyle/>
                    <a:p>
                      <a:r>
                        <a:rPr lang="en-US" sz="2000" b="0" dirty="0">
                          <a:latin typeface="Century Gothic" panose="020B0502020202020204" pitchFamily="34" charset="0"/>
                        </a:rPr>
                        <a:t>Fine Arts</a:t>
                      </a:r>
                    </a:p>
                  </a:txBody>
                  <a:tcPr/>
                </a:tc>
                <a:tc>
                  <a:txBody>
                    <a:bodyPr/>
                    <a:lstStyle/>
                    <a:p>
                      <a:r>
                        <a:rPr lang="en-US" sz="2000" b="0" dirty="0">
                          <a:latin typeface="Century Gothic" panose="020B0502020202020204" pitchFamily="34" charset="0"/>
                        </a:rPr>
                        <a:t>1 credit</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0875" y="376004"/>
            <a:ext cx="6400801" cy="1224196"/>
          </a:xfrm>
        </p:spPr>
        <p:txBody>
          <a:bodyPr>
            <a:noAutofit/>
          </a:bodyPr>
          <a:lstStyle/>
          <a:p>
            <a:r>
              <a:rPr lang="en-US" sz="7200" b="0" dirty="0">
                <a:latin typeface="GungsuhChe" panose="02030609000101010101" pitchFamily="49" charset="-127"/>
                <a:ea typeface="GungsuhChe" panose="02030609000101010101" pitchFamily="49" charset="-127"/>
              </a:rPr>
              <a:t>Handout:</a:t>
            </a:r>
          </a:p>
        </p:txBody>
      </p:sp>
      <p:sp>
        <p:nvSpPr>
          <p:cNvPr id="3" name="Content Placeholder 2"/>
          <p:cNvSpPr>
            <a:spLocks noGrp="1"/>
          </p:cNvSpPr>
          <p:nvPr>
            <p:ph idx="1"/>
          </p:nvPr>
        </p:nvSpPr>
        <p:spPr>
          <a:xfrm>
            <a:off x="536628" y="2133600"/>
            <a:ext cx="8229600" cy="4419601"/>
          </a:xfrm>
        </p:spPr>
        <p:txBody>
          <a:bodyPr>
            <a:noAutofit/>
          </a:bodyPr>
          <a:lstStyle/>
          <a:p>
            <a:r>
              <a:rPr lang="en-US" sz="2800" dirty="0">
                <a:cs typeface="Leelawadee UI Semilight" panose="020B0402040204020203" pitchFamily="34" charset="-34"/>
              </a:rPr>
              <a:t> </a:t>
            </a:r>
            <a:r>
              <a:rPr lang="en-US" sz="2400" dirty="0">
                <a:cs typeface="Leelawadee UI Semilight" panose="020B0402040204020203" pitchFamily="34" charset="-34"/>
              </a:rPr>
              <a:t>Senior/Junior Check List </a:t>
            </a:r>
          </a:p>
          <a:p>
            <a:pPr marL="0" indent="0">
              <a:buNone/>
            </a:pPr>
            <a:endParaRPr lang="en-US" sz="2400" dirty="0">
              <a:solidFill>
                <a:srgbClr val="FB5003"/>
              </a:solidFill>
              <a:cs typeface="Leelawadee UI Semilight" panose="020B0402040204020203" pitchFamily="34" charset="-34"/>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7500" y="447188"/>
            <a:ext cx="7928998" cy="970450"/>
          </a:xfrm>
        </p:spPr>
        <p:txBody>
          <a:bodyPr>
            <a:normAutofit/>
          </a:bodyPr>
          <a:lstStyle/>
          <a:p>
            <a:r>
              <a:rPr lang="en-US" b="0" u="sng">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Step 7:</a:t>
            </a:r>
            <a:r>
              <a:rPr lang="en-US" b="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 </a:t>
            </a:r>
            <a:r>
              <a:rPr lang="en-US" b="0">
                <a:latin typeface="GungsuhChe" panose="02030609000101010101" pitchFamily="49" charset="-127"/>
                <a:ea typeface="GungsuhChe" panose="02030609000101010101" pitchFamily="49" charset="-127"/>
              </a:rPr>
              <a:t>Decide!</a:t>
            </a:r>
          </a:p>
        </p:txBody>
      </p:sp>
      <p:sp>
        <p:nvSpPr>
          <p:cNvPr id="3" name="Content Placeholder 2"/>
          <p:cNvSpPr>
            <a:spLocks noGrp="1"/>
          </p:cNvSpPr>
          <p:nvPr>
            <p:ph idx="1"/>
          </p:nvPr>
        </p:nvSpPr>
        <p:spPr>
          <a:xfrm>
            <a:off x="607500" y="2413000"/>
            <a:ext cx="5289549" cy="3632200"/>
          </a:xfrm>
        </p:spPr>
        <p:txBody>
          <a:bodyPr>
            <a:normAutofit/>
          </a:bodyPr>
          <a:lstStyle/>
          <a:p>
            <a:r>
              <a:rPr lang="en-US">
                <a:latin typeface="Century Gothic" panose="020B0502020202020204" pitchFamily="34" charset="0"/>
              </a:rPr>
              <a:t>Consider your educational, personal and financial goals.</a:t>
            </a:r>
          </a:p>
          <a:p>
            <a:endParaRPr lang="en-US">
              <a:latin typeface="Century Gothic" panose="020B0502020202020204" pitchFamily="34" charset="0"/>
            </a:endParaRPr>
          </a:p>
          <a:p>
            <a:r>
              <a:rPr lang="en-US">
                <a:latin typeface="Century Gothic" panose="020B0502020202020204" pitchFamily="34" charset="0"/>
              </a:rPr>
              <a:t>Compare award letters/consider entire packages.</a:t>
            </a:r>
          </a:p>
          <a:p>
            <a:endParaRPr lang="en-US">
              <a:latin typeface="Century Gothic" panose="020B0502020202020204" pitchFamily="34" charset="0"/>
            </a:endParaRPr>
          </a:p>
          <a:p>
            <a:r>
              <a:rPr lang="en-US">
                <a:latin typeface="Century Gothic" panose="020B0502020202020204" pitchFamily="34" charset="0"/>
              </a:rPr>
              <a:t>Notify college of plans </a:t>
            </a:r>
          </a:p>
          <a:p>
            <a:pPr marL="0" indent="0">
              <a:buNone/>
            </a:pPr>
            <a:r>
              <a:rPr lang="en-US">
                <a:latin typeface="Century Gothic" panose="020B0502020202020204" pitchFamily="34" charset="0"/>
              </a:rPr>
              <a:t>	to attend. </a:t>
            </a: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21000" r="-2" b="4854"/>
          <a:stretch/>
        </p:blipFill>
        <p:spPr>
          <a:xfrm>
            <a:off x="6352777" y="2413000"/>
            <a:ext cx="2184797" cy="1731885"/>
          </a:xfrm>
          <a:prstGeom prst="roundRect">
            <a:avLst>
              <a:gd name="adj" fmla="val 5343"/>
            </a:avLst>
          </a:prstGeom>
          <a:ln>
            <a:solidFill>
              <a:schemeClr val="accent1"/>
            </a:solidFill>
          </a:ln>
          <a:effectLst/>
        </p:spPr>
      </p:pic>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2295" r="3" b="3"/>
          <a:stretch/>
        </p:blipFill>
        <p:spPr>
          <a:xfrm>
            <a:off x="6352776" y="4309476"/>
            <a:ext cx="2184797" cy="1731885"/>
          </a:xfrm>
          <a:prstGeom prst="roundRect">
            <a:avLst>
              <a:gd name="adj" fmla="val 5832"/>
            </a:avLst>
          </a:prstGeom>
          <a:ln>
            <a:solidFill>
              <a:schemeClr val="accent1"/>
            </a:solidFill>
          </a:ln>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47188"/>
            <a:ext cx="8381999" cy="970450"/>
          </a:xfrm>
        </p:spPr>
        <p:txBody>
          <a:bodyPr>
            <a:noAutofit/>
          </a:bodyPr>
          <a:lstStyle/>
          <a:p>
            <a:r>
              <a:rPr lang="en-US" sz="6000" b="0" dirty="0">
                <a:latin typeface="GungsuhChe" panose="02030609000101010101" pitchFamily="49" charset="-127"/>
                <a:ea typeface="GungsuhChe" panose="02030609000101010101" pitchFamily="49" charset="-127"/>
              </a:rPr>
              <a:t>www.rcas.org</a:t>
            </a:r>
          </a:p>
        </p:txBody>
      </p:sp>
      <p:sp>
        <p:nvSpPr>
          <p:cNvPr id="3" name="Content Placeholder 2"/>
          <p:cNvSpPr>
            <a:spLocks noGrp="1"/>
          </p:cNvSpPr>
          <p:nvPr>
            <p:ph idx="1"/>
          </p:nvPr>
        </p:nvSpPr>
        <p:spPr>
          <a:xfrm>
            <a:off x="609599" y="2286000"/>
            <a:ext cx="7620000" cy="4572000"/>
          </a:xfrm>
        </p:spPr>
        <p:txBody>
          <a:bodyPr>
            <a:normAutofit fontScale="92500" lnSpcReduction="10000"/>
          </a:bodyPr>
          <a:lstStyle/>
          <a:p>
            <a:r>
              <a:rPr lang="en-US" sz="2900" dirty="0">
                <a:latin typeface="Century Gothic" panose="020B0502020202020204" pitchFamily="34" charset="0"/>
              </a:rPr>
              <a:t>Student Services Staff and Contact Information</a:t>
            </a:r>
          </a:p>
          <a:p>
            <a:r>
              <a:rPr lang="en-US" sz="2900" dirty="0">
                <a:latin typeface="Century Gothic" panose="020B0502020202020204" pitchFamily="34" charset="0"/>
              </a:rPr>
              <a:t>ACT/SAT  Links</a:t>
            </a:r>
          </a:p>
          <a:p>
            <a:r>
              <a:rPr lang="en-US" sz="2900" dirty="0">
                <a:latin typeface="Century Gothic" panose="020B0502020202020204" pitchFamily="34" charset="0"/>
              </a:rPr>
              <a:t>College &amp; Career Affordability Information</a:t>
            </a:r>
          </a:p>
          <a:p>
            <a:r>
              <a:rPr lang="en-US" sz="2900" dirty="0">
                <a:latin typeface="Century Gothic" panose="020B0502020202020204" pitchFamily="34" charset="0"/>
              </a:rPr>
              <a:t>Scholarship Search Sites</a:t>
            </a:r>
          </a:p>
          <a:p>
            <a:r>
              <a:rPr lang="en-US" sz="2900" dirty="0">
                <a:latin typeface="Century Gothic" panose="020B0502020202020204" pitchFamily="34" charset="0"/>
              </a:rPr>
              <a:t>SD </a:t>
            </a:r>
            <a:r>
              <a:rPr lang="en-US" sz="2900" dirty="0" err="1">
                <a:latin typeface="Century Gothic" panose="020B0502020202020204" pitchFamily="34" charset="0"/>
              </a:rPr>
              <a:t>Mylife</a:t>
            </a:r>
            <a:r>
              <a:rPr lang="en-US" sz="2900" dirty="0">
                <a:latin typeface="Century Gothic" panose="020B0502020202020204" pitchFamily="34" charset="0"/>
              </a:rPr>
              <a:t> Information</a:t>
            </a:r>
          </a:p>
          <a:p>
            <a:r>
              <a:rPr lang="en-US" sz="2900" dirty="0">
                <a:latin typeface="Century Gothic" panose="020B0502020202020204" pitchFamily="34" charset="0"/>
              </a:rPr>
              <a:t>Scholarship Listserv </a:t>
            </a:r>
          </a:p>
          <a:p>
            <a:r>
              <a:rPr lang="en-US" sz="2900" dirty="0">
                <a:latin typeface="Century Gothic" panose="020B0502020202020204" pitchFamily="34" charset="0"/>
              </a:rPr>
              <a:t>Many more College, Career &amp; Life Resources</a:t>
            </a:r>
          </a:p>
          <a:p>
            <a:endParaRPr lang="en-US" dirty="0"/>
          </a:p>
        </p:txBody>
      </p:sp>
      <p:sp>
        <p:nvSpPr>
          <p:cNvPr id="4" name="AutoShape 2" descr="data:image/jpeg;base64,/9j/4AAQSkZJRgABAQAAAQABAAD/2wCEAAkGBxITEhQUEhQWFRUXFRwbFxcYGSAYHBwfHxgdHR8fHhwdHTQhHCElGxsbIjEhJSkrLi4wHSAzODMtNyotLisBCgoKDg0OGhAPGywgHyQsLCwsNy0tLiwtLC8sLC8vLCwtNC8sLDIsNywuLDcsNzctLDAsLCwsLC83LC4tLjQ3N//AABEIAJAApAMBIgACEQEDEQH/xAAcAAEAAgIDAQAAAAAAAAAAAAAABgcEBQECCAP/xAA7EAACAQMCBAQDBgQGAgMAAAABAgMABBESIQUGMUEHE1FhInGRFDJCgaGxFVLB0QgzYnKS8CPxJEOi/8QAGgEBAAMBAQEAAAAAAAAAAAAAAAECAwQFBv/EACsRAAICAQMDAgUFAQAAAAAAAAABAhEDBCExEkFRYXEFEyKBkSMyodHwFP/aAAwDAQACEQMRAD8AvGlKUApSlAKUpQClKUApSlAKUoaAUrUcX5ltLaRI7ieOJ3GVVzjI9fYfOu/AuYbW8VmtpklCnDaT0PuOooDaUriuaAUpSgFKUoBSlKAUpSgFKUoBSlKAUpSgFKUoBWl5n5lgso1aXUzOdMUSDVJI3oq/16DvW6qruJS+fxK6kJDC3CQRjH3SRrkI9zqUZ9qAhXOXAbviN01w6QQM8YCwtNrbC53zpHr2GBWm5e49ecFnk/8ACuZQoKyZwwXONDL/ALv2qXy8OkF28/lsYhNGxwN9onTUPxfCW3XoQc9t99f2Uc0ZjlUOjdQf3B7H3rohqGoqE1cfHH889yGiKXnjXfO8Qht4UywBTJkMhJAAU4Gn071fSH1GPaqK8PuDHh/F08118mSKRYpW2y2xCk9A+M/Ot3xrxuiSQpa2xnRTjzGk8sN/tAQkj3OKtPEsuRx00W1+X9/YXS3LdpWk5Q5kjv7ZLiIFQSQynqrA4IOK3dcrTWzJFKUoBSlKAUpSgFKUoBSlKAUrjNc0ApSlAdWbFU1xaWQXk54bIl550xeRPLISM6VU/wDyA+k7KBpAJqfeJNnLLYusQZviQyohIZ4gwMijG+6ZGB1qIPzjw6GCIwyIUbCwxIQp9ACD/lgbZLYx71lkm410qy8Yp8si/Kxku55Tcz+XNoWSAxy5EWXKmJoidLNnGVO/Xp23PM/8ThgeSJbZtA1MVLE6R1IVhj9arvm3jdzDxPzpFtxKmCvlgOmCM51EfE2/3jvVh23HYeKWN408T29suQJNWokDJyNgMrgZG4OcVWcpxaa4JiotUYtzcPPbSiVrCSFY9RYzlPOHcouMxlW2ye/So3yX4ffxETCG7EZhYBo5IjrCsMqThhv1B26qfasPhfMNvbytcxQQ+cmEjQwHy3AH+aCZMxOcnI+LtVr+EFqZ/N4iQsZn1J5S6mORIWZndiSxJOAOgH6ehCWfT/VG439jHZkq5I5Vj4dbCCN2fLl3dgAWY43wOgwAMe1SGutdq5m23bLClKUApSlAKUpQClK4NAVd4veIU9iyW9ppEhQySOw1aR0UAep3OT6VL+JcyC24aLyX4yIEbA21syjAHpljVSeOvB5I71bkjMU0aoG7B1z8J+Y3HyNaNOcdfCZeH3GpmVkNs4ydg2Sremnse4OO28XvRNbH2suZ7vifFbL7RIAFukKxgYjXB1bD8TYGNR33Fek68a2lwyyFozh0dXRvRgQQfyIFegOLeLUMHD7a7ERkknJXyg2kKyY8zLYOACRjbfIomGiy6VVnAvHHh8oAuFkt2PXI8xP+S7/UCrC4Pxy2ul1W8ySj/SwJHzHUfnUkGwIqq+bbNf4kz3FlJJEFUweTb+aruch3lKj7y7ABttyatSuk0gVSx2ABJ+QGahq1RK2Z5/5tW0tyD/BtzG0nxsIsKpALFEJwMkbHBrT8188m6t47eGEwRBV8xSc5I6IuOiD33Pt36txC1u+IxSX6xrC7vK0isSxEm8aSkdNAUDA6Z96zea+F8Mmjmm4WxDW/xTRYOhoyca49X8p6465+vVo8OCOSLzp12fb39SJTk06ICvsMn1O1ZiX8wj8rzpBHkt5YchMnGTpB9q+FSXgHIt7eR+ZEqKrKSnmNpLgHGVXGdOdtR2r6/ULS4IJ6hp+FXfzS593Zyrql+0sTwBku2WcuzNabCMuc/wDkB+IJnfTjGe2cY71cNeY+WucOIcHM1v5SqS4YxTavh2xlcHGG9RscVfnJHMqcQtUuFXQSSrpnOlh1Ge47g+9fIanHLqeWqi26rj/e+50J9iQUpSuYsKUpQClKUB8rkNpYIQrEHSSMgHGxI7jPaqu4bzXxaTzFZ7WOWKQpLGYnJUjoc69ww3B9Ktaqo8ZpY7Job6JgtwzeW8edpo8Z+IdcqQMN2zQHTmCXiF3byQTyWrI43xA5II3BX4+oO4qB8L5Caf8AybuN9lIHlsCQ2dJGWGzYOD3wanHLvMdtdgNE2SMFozjWu+4x39M9KxeXeHXFtGUKgsbdUBZt1ZA4C7fg+PK4wVJb12hpPkkifE/C+4t2UCSHLkABtSknTqwB/wAt/avnd8p3rWpsl+zNpnFwSHIddUflgYK/dbTnPcj2qc2drcYhD/guWkYCQnKMpynTcBiMKdhisaHg1yonYsoeSJEDhmyxSR2ySV+DUr4wM496UgVlL4ccQH/1qfk4/rXzi5P4pCwaOGRWHRo3AI/MNmrVkCRyxFp0RY42BRpycsSCpJONYXBGSO9Y1pzJaQpplu43YHqG1HHuQNz7gDPpUkEl5K5wnis40vormS4GrUwRTtqOncNv8ON6+nNvNhuLOaGG3uVeVdGopjSG2ZtmycKScd6ht34hWSAlfMkx2VCP1bGK1M3ibnPl2u3YtL+4VP61vh0+TM6xxbfoQ2lyRriXArrzXxBIRkBSsJQEAAA6BnBIG4yd6x+B8aNt9pxF5nn27Qj49BXUfvY0nOMdNvnUjHiTc9oYR+b/AN6h17cGSWSQqqh2LaU6AnrjP1r38OHUzxrT6mLjjrtXK4vlmLcU7jyTzkrw0+1rHPLPH9nJ+JIyWc46oT0Q9j3q4Lzg6NhogI5UA0MNgMDZT/p7Yx0J71QPI3NdxYysIVVlnaNWVgzb6sBgqbk/ERgbnpV6n+LoTmCykX+YTSQ/UMjV5HxH53zv1XfjtsawqtjQc+vZ3NhI9wh82LCgZCSROSBuTnSmSCeox71KPDXlj7BZLE4HmsS8xU6gWO2x+QAqP80ykQiXiMtvaQZUvHCfPlnCMCEDsFwurGQFPXqOta+08eLFnw8E6KT9/wCFsfMA5+ma4ep103sWLbpWPDdo8YkjOtGXUpXfUMZGPXNUlN48TJO6vZARhiNDMyygZ/FkY1e2KgF60rX8B4zDdwRzwNqjcZB7j1BHYg7EUoDYUpSgFUZ/iM8ppbNcDzAkhcjdguV0g+2rURn39ak3i7z3JZCKC0dRO+WkOAxRAMDbszHp7KaoniFw80jSzM0kjHLOx+I/n/QVVyolKzWnEYBBDNqBB7jH6ipdx7jGJg9nLJFG8UbmNJWKo5B1IDnsf3qNkZ/1eoP9+1fNjpBwenQH+vrUXapE0bS44zckYa4mOegMrb/rWA8sj7s7uP8AUzHV77n6VhiVdR1/F6EdPpWR9qB+6M/M4puidjuiIRso+lcOew3Hp6+39zXQKT0Hzxtn5n+1fZEx/wB/QelVdR3scnwlY4Kjr3PqT6CuUTuD19Nh9K7XMecHp1/bP7/vX2sbaSWRY4kZ3fGlVGST/wB6mve+CfJuU8nbv45/oxzXwj4gkHHXam59B79auHh/hNbR2zvfzFJcZaRG0pEOuN9n9yevaqfn0Bmx8SBiFcrp1DOxK5OnI3xk16mL4jDNKUINpLi7Sr1dNrf29zJwrdnKnoRnsQeh9jWZPxe4eMQvPK0OrPls5K5PfBO/y6VhFx6j60AJPsD9a1+Lz0v/ADNzacq2rkjEpdWwktlI6Y+Vbiw5CuJ7I3dqRMUdlmhUYdMbgjP3wQc7Vraur/D1C4hvHP3GmQL81T4v3UflXxGOT4OySI/4e+MEFrZpbXUMh8pcRvHhtQ9CGI0n3zj5VWPOPG/tt5PdaNHmtkLnVgABRvjfYVeXOngrBcu01pJ9nkYkshBaNid8jBym/pke1aPhfgC+oG4vF05+JYkJJHszHb/ia1KGd4GWUx4czAsFa4cr8tCD1/mBrmrY4VwuK2iSGBQkaDCqP+7n3pQGbSlKA82eMPAzb8TkkLlhcp5i5/Dg6SvvggY9qglnbkEguo+En4jgbDPX1PQDua9Zcz8qWt+ipdR6whJUglWXPXDDfB7j2rtwflSztoWhhgRY3++CNWv/AHE/e/OorcmzzXxi4tm8q0s080pKTHMFHmTLIqlUYDq6uSCem3ar08N+QorGJZJUDXbqDIxw2g/yptsBnr1PrUh4PytZ2rFre3iiZurKu/17flW5FSQaqXluyY5a1gJznJjXr9KpTxl5Lis3F3BoSOZ8PF0KucnUg7qd8gdPzr0BXm/xj4m03FJUJOmBVRB2GVDMR88j6VWXBK5ISD+ddXbAJ9K+cS5+L13A7fP867yrlSB6Vg0kzS9j6cPsmmlSJCoZ20gucDOCdz8xgCrA4LyPLAsrvetCXTSTCdAHpqc7kZxsMZqtS56rs2cjfBBzn9+9W9wCzt7yFLiVpLkkYImIIVvxARqAgIz1xnfrXqZ8kVjjDG/ppWvXf8mKW9srDjHErre3uZpZTC7AIzlxnPXfr7E5rFjXOCd8j8qlHN/KZtCZIRm3J/OMns3qvo31rRWHDJ5EkeKGSSOM/GyIWVc74OPz+QrHLqsksaxR+lLx39X5LRik7ZjgCuaxBdgHGcj16Y/vWXXDKLXJomSTw+5WHEbvyWcoioXkKjLYBAwPQknrvj0r0twnh0VvEkMKhI0GFUf93PvXlDhXF7m2Zmt53iLABtGBkAkjJIPc1f8A4P8AM899ayfaCGlil0F8Y1AqGBIGwO5H5VtCqopKyeUpSrlRSlKAUpSgFKqjjfircRzzLBaI8MLuhLyFXcoSraQFIUagRvnpWi5m8ZpZkRbCNoCd3kk0sen3VA26/iP0qG6BeZNV3x7xfsbeVokWW4K7M8WnQD6ZZhnHqNqqv+OcZ4pmJHmmU7MsQ0R79nZQABjsW+tSSy8E59Gqe8igwMkLH5gA75YuoHzqLvgmvJkcX8b5WyLW1VPR5n1H/gox/wDo1VnGOKSzzPPcPreQjU2ANwMDAHbFbzmbh3DrYvFBPPdSrsZF8uOAH6Fmx6A496iv2cdXOceuwqr9S1eDvrJ6Db1Jx+ldy2Bk9hv3rd8P5T4hPjyrOc57lCg+r4/SrC5f8EmcZvpyuQMRwYyD31Ow3/IVVQb7UTexUZUHqM1PvCziSCK4jZkUJIrglgB8YIIGfQp+oqyeG+EHDIipZZJiO0rkqfmowDUnn5VsXKl7WBiqhRmNdgOgG3Srxj0lXKytLqWW9ilh4cnnMyMrSnaJQRgjWRhmPQKPzIrnkLmPiSwfZbaytQ9t8MkBlaKX/eVIwcnfVk/tVvwQKihVUKo6KowB8gOlRTnPkz7U8dzbS/ZryL7kwGQy/wAjgfeX9quVIBxritpdmWwv7GPhl1Ljy5iqyKWJ2OoKpGTtnJHvnatBxjwn4hbwyys8DLFGWOGbJCjsCOuKmvMzcSuHhFxwOG4khbKSifMeT1+EgEqcA6Sew64qy3h86EpMgHmR4kTOoDUMMM43xnGahpPkHj6yYkFj1Jx9P/dXj/h6lXyr1cjUJkJHfBjwD+ZU/SqOSIxyyxHIKOwwRg5UkHI9dqkPKHMc1hdLNAocsNDRkkBwSNsjoRjOd6pxMtzE9W0rTcp8xRX1us8QZQSVZW6qy7FT8j3rc1oVFKUoBSlKArHnLwwkuJXktJ0hEpzIjISASfjdCDsSMkjue4zWLxrl3l/h1zrnRi7jUtuAZEQAY1eWo2G3Vs1bFVz4pcqTTPHd2qa3jRkljGzOn3lK9iynOx66uu1AR7i/jRHHmPh9qGQA6ZHPlrn1EYXJHzIqs+O8w3d4c3U7yDqEzpQfJBt9cmpHy/yHNxGcvGGhtwwEzupU5ydQjUjdsbHOwOKty38LeErGqG2VsfjYkufm2aq02SmigeWeXri+m8m1UEgZdjskY9WP7Abmrx5P8KrWzkEsjNcyADSZFAVT6qo757knFTThfCobeMRW8axIOioMD5/Os2iikG7OK5xSlWIFKUoBQilKAYrjFc0oCgvEvw0vZuJPLZW4McuGLBlAD4+IkE5GT7VouD8qXaTvD9nkkulOk4GIlBxuJCNIBzudz1xXpquMUBHeROW/sFqsLMHcszyMBgFmOTjvgdBn0qR0FKAUpSgP/9k=">
            <a:hlinkClick r:id="rId2"/>
          </p:cNvPr>
          <p:cNvSpPr>
            <a:spLocks noChangeAspect="1" noChangeArrowheads="1"/>
          </p:cNvSpPr>
          <p:nvPr/>
        </p:nvSpPr>
        <p:spPr bwMode="auto">
          <a:xfrm>
            <a:off x="3657600" y="-655638"/>
            <a:ext cx="1562100" cy="1371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8512"/>
            <a:ext cx="6781801" cy="1320800"/>
          </a:xfrm>
        </p:spPr>
        <p:txBody>
          <a:bodyPr>
            <a:noAutofit/>
          </a:bodyPr>
          <a:lstStyle/>
          <a:p>
            <a:r>
              <a:rPr lang="en-US" sz="4400" dirty="0">
                <a:effectLst>
                  <a:outerShdw blurRad="38100" dist="38100" dir="2700000" algn="tl">
                    <a:srgbClr val="000000">
                      <a:alpha val="43137"/>
                    </a:srgbClr>
                  </a:outerShdw>
                </a:effectLst>
                <a:latin typeface="Century Gothic" panose="020B0502020202020204" pitchFamily="34" charset="0"/>
              </a:rPr>
              <a:t>Post-High Planning Day</a:t>
            </a:r>
            <a:br>
              <a:rPr lang="en-US" sz="4400" dirty="0">
                <a:latin typeface="Century Gothic" panose="020B0502020202020204" pitchFamily="34" charset="0"/>
              </a:rPr>
            </a:br>
            <a:r>
              <a:rPr lang="en-US" sz="2400" dirty="0">
                <a:latin typeface="Century Gothic" panose="020B0502020202020204" pitchFamily="34" charset="0"/>
              </a:rPr>
              <a:t>September 26</a:t>
            </a:r>
            <a:r>
              <a:rPr lang="en-US" sz="2400" b="1" dirty="0">
                <a:latin typeface="Century Gothic" panose="020B0502020202020204" pitchFamily="34" charset="0"/>
              </a:rPr>
              <a:t>, 2019 </a:t>
            </a:r>
            <a:r>
              <a:rPr lang="en-US" sz="2400" dirty="0">
                <a:latin typeface="Century Gothic" panose="020B0502020202020204" pitchFamily="34" charset="0"/>
              </a:rPr>
              <a:t>@ the Civic Center</a:t>
            </a:r>
          </a:p>
        </p:txBody>
      </p:sp>
      <p:sp>
        <p:nvSpPr>
          <p:cNvPr id="3" name="Content Placeholder 2"/>
          <p:cNvSpPr>
            <a:spLocks noGrp="1"/>
          </p:cNvSpPr>
          <p:nvPr>
            <p:ph idx="1"/>
          </p:nvPr>
        </p:nvSpPr>
        <p:spPr>
          <a:xfrm>
            <a:off x="381000" y="2267776"/>
            <a:ext cx="8763000" cy="4590223"/>
          </a:xfrm>
        </p:spPr>
        <p:txBody>
          <a:bodyPr>
            <a:normAutofit lnSpcReduction="10000"/>
          </a:bodyPr>
          <a:lstStyle/>
          <a:p>
            <a:r>
              <a:rPr lang="en-US" sz="2400" dirty="0">
                <a:latin typeface="Century Gothic" panose="020B0502020202020204" pitchFamily="34" charset="0"/>
              </a:rPr>
              <a:t>Over 50 in-state and out-of-state post-secondary </a:t>
            </a:r>
          </a:p>
          <a:p>
            <a:pPr marL="0" indent="0">
              <a:buNone/>
            </a:pPr>
            <a:r>
              <a:rPr lang="en-US" sz="2400" dirty="0">
                <a:latin typeface="Century Gothic" panose="020B0502020202020204" pitchFamily="34" charset="0"/>
              </a:rPr>
              <a:t>	schools will be in attendance.</a:t>
            </a:r>
          </a:p>
          <a:p>
            <a:r>
              <a:rPr lang="en-US" sz="2400" dirty="0">
                <a:latin typeface="Century Gothic" panose="020B0502020202020204" pitchFamily="34" charset="0"/>
              </a:rPr>
              <a:t>Juniors and Seniors will be excused from 1</a:t>
            </a:r>
            <a:r>
              <a:rPr lang="en-US" sz="2400" baseline="30000" dirty="0">
                <a:latin typeface="Century Gothic" panose="020B0502020202020204" pitchFamily="34" charset="0"/>
              </a:rPr>
              <a:t>st</a:t>
            </a:r>
            <a:r>
              <a:rPr lang="en-US" sz="2400" dirty="0">
                <a:latin typeface="Century Gothic" panose="020B0502020202020204" pitchFamily="34" charset="0"/>
              </a:rPr>
              <a:t> and 2</a:t>
            </a:r>
            <a:r>
              <a:rPr lang="en-US" sz="2400" baseline="30000" dirty="0">
                <a:latin typeface="Century Gothic" panose="020B0502020202020204" pitchFamily="34" charset="0"/>
              </a:rPr>
              <a:t>nd</a:t>
            </a:r>
            <a:r>
              <a:rPr lang="en-US" sz="2400" dirty="0">
                <a:latin typeface="Century Gothic" panose="020B0502020202020204" pitchFamily="34" charset="0"/>
              </a:rPr>
              <a:t> </a:t>
            </a:r>
          </a:p>
          <a:p>
            <a:pPr marL="0" indent="0">
              <a:buNone/>
            </a:pPr>
            <a:r>
              <a:rPr lang="en-US" sz="2400" dirty="0">
                <a:latin typeface="Century Gothic" panose="020B0502020202020204" pitchFamily="34" charset="0"/>
              </a:rPr>
              <a:t>	period to attend.</a:t>
            </a:r>
          </a:p>
          <a:p>
            <a:r>
              <a:rPr lang="en-US" sz="2400" dirty="0">
                <a:latin typeface="Century Gothic" panose="020B0502020202020204" pitchFamily="34" charset="0"/>
              </a:rPr>
              <a:t>Please arrive by 8:00.</a:t>
            </a:r>
          </a:p>
          <a:p>
            <a:r>
              <a:rPr lang="en-US" sz="2400" dirty="0">
                <a:latin typeface="Century Gothic" panose="020B0502020202020204" pitchFamily="34" charset="0"/>
              </a:rPr>
              <a:t>Students must be back to Stevens by the start of </a:t>
            </a:r>
          </a:p>
          <a:p>
            <a:pPr marL="457200" lvl="1" indent="0">
              <a:buNone/>
            </a:pPr>
            <a:r>
              <a:rPr lang="en-US" sz="2400" dirty="0">
                <a:latin typeface="Century Gothic" panose="020B0502020202020204" pitchFamily="34" charset="0"/>
              </a:rPr>
              <a:t>3</a:t>
            </a:r>
            <a:r>
              <a:rPr lang="en-US" sz="2400" baseline="30000" dirty="0">
                <a:latin typeface="Century Gothic" panose="020B0502020202020204" pitchFamily="34" charset="0"/>
              </a:rPr>
              <a:t>rd</a:t>
            </a:r>
            <a:r>
              <a:rPr lang="en-US" sz="2400" dirty="0">
                <a:latin typeface="Century Gothic" panose="020B0502020202020204" pitchFamily="34" charset="0"/>
              </a:rPr>
              <a:t> period.</a:t>
            </a:r>
          </a:p>
          <a:p>
            <a:r>
              <a:rPr lang="en-US" sz="2400" dirty="0">
                <a:latin typeface="Century Gothic" panose="020B0502020202020204" pitchFamily="34" charset="0"/>
              </a:rPr>
              <a:t>“Blue Sheet” must be completed and returned</a:t>
            </a:r>
          </a:p>
          <a:p>
            <a:pPr marL="0" indent="0">
              <a:buNone/>
            </a:pPr>
            <a:r>
              <a:rPr lang="en-US" sz="2400" dirty="0">
                <a:latin typeface="Century Gothic" panose="020B0502020202020204" pitchFamily="34" charset="0"/>
              </a:rPr>
              <a:t>	before you leave the Civic Center.</a:t>
            </a:r>
            <a:endParaRPr lang="en-US" sz="2400" dirty="0"/>
          </a:p>
          <a:p>
            <a:endParaRPr lang="en-US" dirty="0"/>
          </a:p>
        </p:txBody>
      </p:sp>
      <p:sp>
        <p:nvSpPr>
          <p:cNvPr id="4" name="TextBox 3"/>
          <p:cNvSpPr txBox="1"/>
          <p:nvPr/>
        </p:nvSpPr>
        <p:spPr>
          <a:xfrm rot="20739181">
            <a:off x="6930332" y="967192"/>
            <a:ext cx="2146330" cy="707886"/>
          </a:xfrm>
          <a:prstGeom prst="rect">
            <a:avLst/>
          </a:prstGeom>
          <a:solidFill>
            <a:srgbClr val="FF0000"/>
          </a:solidFill>
        </p:spPr>
        <p:txBody>
          <a:bodyPr wrap="square" rtlCol="0">
            <a:spAutoFit/>
          </a:bodyPr>
          <a:lstStyle/>
          <a:p>
            <a:pPr algn="ctr"/>
            <a:r>
              <a:rPr lang="en-US" sz="2000" b="1" i="1" dirty="0">
                <a:effectLst>
                  <a:outerShdw blurRad="38100" dist="38100" dir="2700000" algn="tl">
                    <a:srgbClr val="000000">
                      <a:alpha val="43137"/>
                    </a:srgbClr>
                  </a:outerShdw>
                </a:effectLst>
              </a:rPr>
              <a:t>Great Opportunity!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915400" cy="1529366"/>
          </a:xfrm>
        </p:spPr>
        <p:txBody>
          <a:bodyPr>
            <a:noAutofit/>
          </a:bodyPr>
          <a:lstStyle/>
          <a:p>
            <a:r>
              <a:rPr lang="en-US" sz="4400" b="0" dirty="0">
                <a:latin typeface="GungsuhChe" panose="02030609000101010101" pitchFamily="49" charset="-127"/>
                <a:ea typeface="GungsuhChe" panose="02030609000101010101" pitchFamily="49" charset="-127"/>
              </a:rPr>
              <a:t>Register for Post </a:t>
            </a:r>
            <a:br>
              <a:rPr lang="en-US" sz="4400" b="0" dirty="0">
                <a:latin typeface="GungsuhChe" panose="02030609000101010101" pitchFamily="49" charset="-127"/>
                <a:ea typeface="GungsuhChe" panose="02030609000101010101" pitchFamily="49" charset="-127"/>
              </a:rPr>
            </a:br>
            <a:r>
              <a:rPr lang="en-US" sz="4400" b="0" dirty="0">
                <a:latin typeface="GungsuhChe" panose="02030609000101010101" pitchFamily="49" charset="-127"/>
                <a:ea typeface="GungsuhChe" panose="02030609000101010101" pitchFamily="49" charset="-127"/>
              </a:rPr>
              <a:t>High Planning Day</a:t>
            </a:r>
          </a:p>
        </p:txBody>
      </p:sp>
      <p:sp>
        <p:nvSpPr>
          <p:cNvPr id="3" name="Content Placeholder 2"/>
          <p:cNvSpPr>
            <a:spLocks noGrp="1"/>
          </p:cNvSpPr>
          <p:nvPr>
            <p:ph idx="1"/>
          </p:nvPr>
        </p:nvSpPr>
        <p:spPr>
          <a:xfrm>
            <a:off x="533400" y="2971800"/>
            <a:ext cx="7620000" cy="4216327"/>
          </a:xfrm>
        </p:spPr>
        <p:txBody>
          <a:bodyPr>
            <a:normAutofit lnSpcReduction="10000"/>
          </a:bodyPr>
          <a:lstStyle/>
          <a:p>
            <a:r>
              <a:rPr lang="en-US" sz="2600" dirty="0">
                <a:latin typeface="Century Gothic" panose="020B0502020202020204" pitchFamily="34" charset="0"/>
              </a:rPr>
              <a:t>Register at: </a:t>
            </a:r>
          </a:p>
          <a:p>
            <a:pPr marL="457200" lvl="1" indent="0">
              <a:buNone/>
            </a:pPr>
            <a:r>
              <a:rPr lang="en-US" sz="3200" dirty="0">
                <a:latin typeface="Century Gothic" panose="020B0502020202020204" pitchFamily="34" charset="0"/>
                <a:hlinkClick r:id="rId3"/>
              </a:rPr>
              <a:t>http://www.gotocollegefairs.com/</a:t>
            </a:r>
            <a:r>
              <a:rPr lang="en-US" sz="3200" dirty="0">
                <a:latin typeface="Century Gothic" panose="020B0502020202020204" pitchFamily="34" charset="0"/>
              </a:rPr>
              <a:t> </a:t>
            </a:r>
          </a:p>
          <a:p>
            <a:pPr marL="457200" lvl="1" indent="0">
              <a:buNone/>
            </a:pPr>
            <a:endParaRPr lang="en-US" sz="2000" dirty="0">
              <a:latin typeface="Century Gothic" panose="020B0502020202020204" pitchFamily="34" charset="0"/>
            </a:endParaRPr>
          </a:p>
          <a:p>
            <a:r>
              <a:rPr lang="en-US" sz="2600" dirty="0">
                <a:latin typeface="Century Gothic" panose="020B0502020202020204" pitchFamily="34" charset="0"/>
              </a:rPr>
              <a:t>Print off bar code OR save it on your phone AND  bring that sheet to Post High Planning Day program.</a:t>
            </a:r>
          </a:p>
          <a:p>
            <a:endParaRPr lang="en-US" sz="2600" dirty="0">
              <a:latin typeface="Century Gothic" panose="020B0502020202020204" pitchFamily="34" charset="0"/>
            </a:endParaRPr>
          </a:p>
          <a:p>
            <a:r>
              <a:rPr lang="en-US" sz="2600" dirty="0">
                <a:latin typeface="Century Gothic" panose="020B0502020202020204" pitchFamily="34" charset="0"/>
              </a:rPr>
              <a:t>Feel free to take a picture of this slide if you need the website for registration.</a:t>
            </a:r>
          </a:p>
          <a:p>
            <a:pPr marL="0" indent="0">
              <a:buNone/>
            </a:pPr>
            <a:endParaRPr lang="en-US" dirty="0"/>
          </a:p>
          <a:p>
            <a:endParaRPr lang="en-US" sz="3600" dirty="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600" b="0" dirty="0">
                <a:latin typeface="GungsuhChe" panose="02030609000101010101" pitchFamily="49" charset="-127"/>
                <a:ea typeface="GungsuhChe" panose="02030609000101010101" pitchFamily="49" charset="-127"/>
              </a:rPr>
              <a:t>The End!</a:t>
            </a:r>
          </a:p>
        </p:txBody>
      </p:sp>
      <p:sp>
        <p:nvSpPr>
          <p:cNvPr id="3" name="Content Placeholder 2"/>
          <p:cNvSpPr>
            <a:spLocks noGrp="1"/>
          </p:cNvSpPr>
          <p:nvPr>
            <p:ph idx="1"/>
          </p:nvPr>
        </p:nvSpPr>
        <p:spPr>
          <a:xfrm>
            <a:off x="228600" y="1904999"/>
            <a:ext cx="8915400" cy="4953001"/>
          </a:xfrm>
        </p:spPr>
        <p:txBody>
          <a:bodyPr>
            <a:normAutofit/>
          </a:bodyPr>
          <a:lstStyle/>
          <a:p>
            <a:pPr marL="365760">
              <a:spcBef>
                <a:spcPts val="0"/>
              </a:spcBef>
              <a:buNone/>
            </a:pPr>
            <a:r>
              <a:rPr lang="en-US" sz="2400" dirty="0">
                <a:latin typeface="Century Gothic" panose="020B0502020202020204" pitchFamily="34" charset="0"/>
              </a:rPr>
              <a:t>Make an appointment to see your school counselor! </a:t>
            </a:r>
          </a:p>
          <a:p>
            <a:pPr marL="365760">
              <a:spcBef>
                <a:spcPts val="0"/>
              </a:spcBef>
              <a:buNone/>
            </a:pPr>
            <a:r>
              <a:rPr lang="en-US" sz="2400" dirty="0">
                <a:latin typeface="Century Gothic" panose="020B0502020202020204" pitchFamily="34" charset="0"/>
              </a:rPr>
              <a:t>Keep your handout for future reference! </a:t>
            </a:r>
          </a:p>
          <a:p>
            <a:pPr marL="365760">
              <a:spcBef>
                <a:spcPts val="0"/>
              </a:spcBef>
              <a:buNone/>
            </a:pPr>
            <a:endParaRPr lang="en-US" sz="2200" dirty="0">
              <a:latin typeface="Century Gothic" panose="020B0502020202020204" pitchFamily="34" charset="0"/>
            </a:endParaRPr>
          </a:p>
          <a:p>
            <a:pPr>
              <a:buFont typeface="Wingdings" panose="05000000000000000000" pitchFamily="2" charset="2"/>
              <a:buChar char="ü"/>
            </a:pPr>
            <a:r>
              <a:rPr lang="en-US" sz="3200" dirty="0">
                <a:latin typeface="Century Gothic" panose="020B0502020202020204" pitchFamily="34" charset="0"/>
                <a:cs typeface="Leelawadee UI Semilight" panose="020B0402040204020203" pitchFamily="34" charset="-34"/>
              </a:rPr>
              <a:t>   Chris Stoebner		A –C &amp; V-Z</a:t>
            </a:r>
          </a:p>
          <a:p>
            <a:pPr>
              <a:buFont typeface="Wingdings" panose="05000000000000000000" pitchFamily="2" charset="2"/>
              <a:buChar char="ü"/>
            </a:pPr>
            <a:r>
              <a:rPr lang="en-US" sz="3200" dirty="0">
                <a:latin typeface="Century Gothic" panose="020B0502020202020204" pitchFamily="34" charset="0"/>
                <a:cs typeface="Leelawadee UI Semilight" panose="020B0402040204020203" pitchFamily="34" charset="-34"/>
              </a:rPr>
              <a:t>   </a:t>
            </a:r>
            <a:r>
              <a:rPr lang="en-US" sz="3200" dirty="0" err="1">
                <a:latin typeface="Century Gothic" panose="020B0502020202020204" pitchFamily="34" charset="0"/>
                <a:cs typeface="Leelawadee UI Semilight" panose="020B0402040204020203" pitchFamily="34" charset="-34"/>
              </a:rPr>
              <a:t>Roxann</a:t>
            </a:r>
            <a:r>
              <a:rPr lang="en-US" sz="3200" dirty="0">
                <a:latin typeface="Century Gothic" panose="020B0502020202020204" pitchFamily="34" charset="0"/>
                <a:cs typeface="Leelawadee UI Semilight" panose="020B0402040204020203" pitchFamily="34" charset="-34"/>
              </a:rPr>
              <a:t> Engel		D-J</a:t>
            </a:r>
          </a:p>
          <a:p>
            <a:pPr>
              <a:buFont typeface="Wingdings" panose="05000000000000000000" pitchFamily="2" charset="2"/>
              <a:buChar char="ü"/>
            </a:pPr>
            <a:r>
              <a:rPr lang="en-US" sz="3200" dirty="0">
                <a:latin typeface="Century Gothic" panose="020B0502020202020204" pitchFamily="34" charset="0"/>
                <a:cs typeface="Leelawadee UI Semilight" panose="020B0402040204020203" pitchFamily="34" charset="-34"/>
              </a:rPr>
              <a:t>   Melissa Good		K-N</a:t>
            </a:r>
          </a:p>
          <a:p>
            <a:pPr>
              <a:buFont typeface="Wingdings" panose="05000000000000000000" pitchFamily="2" charset="2"/>
              <a:buChar char="ü"/>
            </a:pPr>
            <a:r>
              <a:rPr lang="en-US" sz="3200" dirty="0">
                <a:latin typeface="Century Gothic" panose="020B0502020202020204" pitchFamily="34" charset="0"/>
                <a:cs typeface="Leelawadee UI Semilight" panose="020B0402040204020203" pitchFamily="34" charset="-34"/>
              </a:rPr>
              <a:t>   Kim Elder				O-U</a:t>
            </a:r>
            <a:endParaRPr lang="en-US" sz="3200" dirty="0">
              <a:latin typeface="Century Gothic" panose="020B0502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0B9607A7-C194-45C1-9EA4-D513E02DC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6">
            <a:extLst>
              <a:ext uri="{FF2B5EF4-FFF2-40B4-BE49-F238E27FC236}">
                <a16:creationId xmlns:a16="http://schemas.microsoft.com/office/drawing/2014/main" id="{CBFF659F-D040-4A67-B951-3D6D61BB1F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rgbClr val="000000"/>
          </a:solid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07500" y="447188"/>
            <a:ext cx="7928998" cy="970450"/>
          </a:xfrm>
          <a:effectLst/>
        </p:spPr>
        <p:txBody>
          <a:bodyPr>
            <a:normAutofit fontScale="90000"/>
          </a:bodyPr>
          <a:lstStyle/>
          <a:p>
            <a:pPr>
              <a:lnSpc>
                <a:spcPct val="90000"/>
              </a:lnSpc>
            </a:pPr>
            <a:br>
              <a:rPr lang="en-US" sz="3100" b="0" dirty="0">
                <a:latin typeface="GungsuhChe" panose="02030609000101010101" pitchFamily="49" charset="-127"/>
                <a:ea typeface="GungsuhChe" panose="02030609000101010101" pitchFamily="49" charset="-127"/>
              </a:rPr>
            </a:br>
            <a:r>
              <a:rPr lang="en-US" sz="4400" b="0" dirty="0">
                <a:latin typeface="GungsuhChe" panose="02030609000101010101" pitchFamily="49" charset="-127"/>
                <a:ea typeface="GungsuhChe" panose="02030609000101010101" pitchFamily="49" charset="-127"/>
              </a:rPr>
              <a:t>Student Services Staff</a:t>
            </a:r>
            <a:endParaRPr lang="en-US" sz="4400" b="0" dirty="0">
              <a:latin typeface="Century Gothic" panose="020B0502020202020204" pitchFamily="34" charset="0"/>
            </a:endParaRPr>
          </a:p>
        </p:txBody>
      </p:sp>
      <p:sp>
        <p:nvSpPr>
          <p:cNvPr id="3" name="Content Placeholder 2"/>
          <p:cNvSpPr>
            <a:spLocks noGrp="1"/>
          </p:cNvSpPr>
          <p:nvPr>
            <p:ph idx="1"/>
          </p:nvPr>
        </p:nvSpPr>
        <p:spPr>
          <a:xfrm>
            <a:off x="647911" y="2185988"/>
            <a:ext cx="5965970" cy="3636511"/>
          </a:xfrm>
          <a:effectLst/>
        </p:spPr>
        <p:txBody>
          <a:bodyPr>
            <a:normAutofit/>
          </a:bodyPr>
          <a:lstStyle/>
          <a:p>
            <a:pPr>
              <a:lnSpc>
                <a:spcPct val="90000"/>
              </a:lnSpc>
              <a:buNone/>
            </a:pPr>
            <a:r>
              <a:rPr lang="en-US" sz="1500" u="sng" dirty="0">
                <a:latin typeface="Century Gothic" panose="020B0502020202020204" pitchFamily="34" charset="0"/>
                <a:ea typeface="GungsuhChe" panose="02030609000101010101" pitchFamily="49" charset="-127"/>
                <a:cs typeface="Leelawadee UI Semilight" panose="020B0402040204020203" pitchFamily="34" charset="-34"/>
              </a:rPr>
              <a:t>Counselors</a:t>
            </a:r>
          </a:p>
          <a:p>
            <a:pPr>
              <a:lnSpc>
                <a:spcPct val="90000"/>
              </a:lnSpc>
              <a:buFont typeface="Wingdings" panose="05000000000000000000" pitchFamily="2" charset="2"/>
              <a:buChar char="ü"/>
            </a:pPr>
            <a:r>
              <a:rPr lang="en-US" sz="1500" dirty="0">
                <a:latin typeface="Century Gothic" panose="020B0502020202020204" pitchFamily="34" charset="0"/>
                <a:cs typeface="Leelawadee UI Semilight" panose="020B0402040204020203" pitchFamily="34" charset="-34"/>
              </a:rPr>
              <a:t>   Chris Stoebner	A-C &amp; V-Z</a:t>
            </a:r>
          </a:p>
          <a:p>
            <a:pPr>
              <a:lnSpc>
                <a:spcPct val="90000"/>
              </a:lnSpc>
              <a:buFont typeface="Wingdings" panose="05000000000000000000" pitchFamily="2" charset="2"/>
              <a:buChar char="ü"/>
            </a:pPr>
            <a:r>
              <a:rPr lang="en-US" sz="1500" dirty="0">
                <a:latin typeface="Century Gothic" panose="020B0502020202020204" pitchFamily="34" charset="0"/>
                <a:cs typeface="Leelawadee UI Semilight" panose="020B0402040204020203" pitchFamily="34" charset="-34"/>
              </a:rPr>
              <a:t>   </a:t>
            </a:r>
            <a:r>
              <a:rPr lang="en-US" sz="1500" dirty="0" err="1">
                <a:latin typeface="Century Gothic" panose="020B0502020202020204" pitchFamily="34" charset="0"/>
                <a:cs typeface="Leelawadee UI Semilight" panose="020B0402040204020203" pitchFamily="34" charset="-34"/>
              </a:rPr>
              <a:t>Roxann</a:t>
            </a:r>
            <a:r>
              <a:rPr lang="en-US" sz="1500" dirty="0">
                <a:latin typeface="Century Gothic" panose="020B0502020202020204" pitchFamily="34" charset="0"/>
                <a:cs typeface="Leelawadee UI Semilight" panose="020B0402040204020203" pitchFamily="34" charset="-34"/>
              </a:rPr>
              <a:t> Engel		D-J</a:t>
            </a:r>
          </a:p>
          <a:p>
            <a:pPr>
              <a:lnSpc>
                <a:spcPct val="90000"/>
              </a:lnSpc>
              <a:buFont typeface="Wingdings" panose="05000000000000000000" pitchFamily="2" charset="2"/>
              <a:buChar char="ü"/>
            </a:pPr>
            <a:r>
              <a:rPr lang="en-US" sz="1500" dirty="0">
                <a:latin typeface="Century Gothic" panose="020B0502020202020204" pitchFamily="34" charset="0"/>
                <a:cs typeface="Leelawadee UI Semilight" panose="020B0402040204020203" pitchFamily="34" charset="-34"/>
              </a:rPr>
              <a:t>   Melissa Good		K-N</a:t>
            </a:r>
          </a:p>
          <a:p>
            <a:pPr>
              <a:lnSpc>
                <a:spcPct val="90000"/>
              </a:lnSpc>
              <a:buFont typeface="Wingdings" panose="05000000000000000000" pitchFamily="2" charset="2"/>
              <a:buChar char="ü"/>
            </a:pPr>
            <a:r>
              <a:rPr lang="en-US" sz="1500" dirty="0">
                <a:latin typeface="Century Gothic" panose="020B0502020202020204" pitchFamily="34" charset="0"/>
                <a:cs typeface="Leelawadee UI Semilight" panose="020B0402040204020203" pitchFamily="34" charset="-34"/>
              </a:rPr>
              <a:t>   Kim Elder			O-U</a:t>
            </a:r>
          </a:p>
          <a:p>
            <a:pPr>
              <a:lnSpc>
                <a:spcPct val="90000"/>
              </a:lnSpc>
              <a:buNone/>
            </a:pPr>
            <a:r>
              <a:rPr lang="en-US" sz="1500" u="sng" dirty="0">
                <a:latin typeface="Century Gothic" panose="020B0502020202020204" pitchFamily="34" charset="0"/>
                <a:ea typeface="GungsuhChe" panose="02030609000101010101" pitchFamily="49" charset="-127"/>
                <a:cs typeface="Leelawadee UI Semilight" panose="020B0402040204020203" pitchFamily="34" charset="-34"/>
              </a:rPr>
              <a:t>Other Student Services Staff</a:t>
            </a:r>
            <a:endParaRPr lang="en-US" sz="1500" dirty="0">
              <a:latin typeface="Century Gothic" panose="020B0502020202020204" pitchFamily="34" charset="0"/>
              <a:cs typeface="Leelawadee UI Semilight" panose="020B0402040204020203" pitchFamily="34" charset="-34"/>
            </a:endParaRPr>
          </a:p>
          <a:p>
            <a:pPr>
              <a:lnSpc>
                <a:spcPct val="90000"/>
              </a:lnSpc>
              <a:buFont typeface="Wingdings" panose="05000000000000000000" pitchFamily="2" charset="2"/>
              <a:buChar char="ü"/>
            </a:pPr>
            <a:r>
              <a:rPr lang="en-US" sz="1500" dirty="0">
                <a:latin typeface="Century Gothic" panose="020B0502020202020204" pitchFamily="34" charset="0"/>
                <a:cs typeface="Leelawadee UI Semilight" panose="020B0402040204020203" pitchFamily="34" charset="-34"/>
              </a:rPr>
              <a:t>   Matt Boyce		Lifeways</a:t>
            </a:r>
          </a:p>
          <a:p>
            <a:pPr>
              <a:lnSpc>
                <a:spcPct val="90000"/>
              </a:lnSpc>
              <a:buFont typeface="Wingdings" panose="05000000000000000000" pitchFamily="2" charset="2"/>
              <a:buChar char="ü"/>
            </a:pPr>
            <a:r>
              <a:rPr lang="en-US" sz="1500" dirty="0">
                <a:latin typeface="Century Gothic" panose="020B0502020202020204" pitchFamily="34" charset="0"/>
                <a:cs typeface="Leelawadee UI Semilight" panose="020B0402040204020203" pitchFamily="34" charset="-34"/>
              </a:rPr>
              <a:t>   Jenny Dragoo 	Registrar</a:t>
            </a:r>
          </a:p>
          <a:p>
            <a:pPr>
              <a:lnSpc>
                <a:spcPct val="90000"/>
              </a:lnSpc>
              <a:buFont typeface="Wingdings" panose="05000000000000000000" pitchFamily="2" charset="2"/>
              <a:buChar char="ü"/>
            </a:pPr>
            <a:r>
              <a:rPr lang="en-US" sz="1500" dirty="0">
                <a:latin typeface="Century Gothic" panose="020B0502020202020204" pitchFamily="34" charset="0"/>
                <a:cs typeface="Leelawadee UI Semilight" panose="020B0402040204020203" pitchFamily="34" charset="-34"/>
              </a:rPr>
              <a:t>   Jennifer Broderick	Records Secretary</a:t>
            </a:r>
          </a:p>
          <a:p>
            <a:pPr>
              <a:lnSpc>
                <a:spcPct val="90000"/>
              </a:lnSpc>
              <a:buFont typeface="Wingdings" panose="05000000000000000000" pitchFamily="2" charset="2"/>
              <a:buChar char="ü"/>
            </a:pPr>
            <a:r>
              <a:rPr lang="en-US" sz="1500" dirty="0">
                <a:latin typeface="Century Gothic" panose="020B0502020202020204" pitchFamily="34" charset="0"/>
                <a:cs typeface="Leelawadee UI Semilight" panose="020B0402040204020203" pitchFamily="34" charset="-34"/>
              </a:rPr>
              <a:t>   Brenda Sinclair	Secretary/Receptionist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7500" y="447188"/>
            <a:ext cx="7928998" cy="970450"/>
          </a:xfrm>
        </p:spPr>
        <p:txBody>
          <a:bodyPr>
            <a:normAutofit/>
          </a:bodyPr>
          <a:lstStyle/>
          <a:p>
            <a:pPr>
              <a:lnSpc>
                <a:spcPct val="90000"/>
              </a:lnSpc>
            </a:pPr>
            <a:r>
              <a:rPr lang="en-US" sz="3100" b="0">
                <a:latin typeface="GungsuhChe" panose="02030609000101010101" pitchFamily="49" charset="-127"/>
                <a:ea typeface="GungsuhChe" panose="02030609000101010101" pitchFamily="49" charset="-127"/>
              </a:rPr>
              <a:t>It is Important to continue your education – </a:t>
            </a:r>
            <a:r>
              <a:rPr lang="en-US" sz="3100" b="0" u="sng">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you have options!</a:t>
            </a:r>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t="9269" r="2" b="8702"/>
          <a:stretch/>
        </p:blipFill>
        <p:spPr>
          <a:xfrm>
            <a:off x="720328" y="2413000"/>
            <a:ext cx="2184797" cy="1731885"/>
          </a:xfrm>
          <a:prstGeom prst="roundRect">
            <a:avLst>
              <a:gd name="adj" fmla="val 5343"/>
            </a:avLst>
          </a:prstGeom>
          <a:ln>
            <a:solidFill>
              <a:schemeClr val="accent1"/>
            </a:solidFill>
          </a:ln>
          <a:effectLst/>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l="3715" r="12338" b="2"/>
          <a:stretch/>
        </p:blipFill>
        <p:spPr>
          <a:xfrm>
            <a:off x="720327" y="4309476"/>
            <a:ext cx="2184797" cy="1731885"/>
          </a:xfrm>
          <a:prstGeom prst="roundRect">
            <a:avLst>
              <a:gd name="adj" fmla="val 5832"/>
            </a:avLst>
          </a:prstGeom>
          <a:ln>
            <a:solidFill>
              <a:schemeClr val="accent1"/>
            </a:solidFill>
          </a:ln>
          <a:effectLst/>
        </p:spPr>
      </p:pic>
      <p:sp>
        <p:nvSpPr>
          <p:cNvPr id="3" name="Content Placeholder 2"/>
          <p:cNvSpPr>
            <a:spLocks noGrp="1"/>
          </p:cNvSpPr>
          <p:nvPr>
            <p:ph idx="1"/>
          </p:nvPr>
        </p:nvSpPr>
        <p:spPr>
          <a:xfrm>
            <a:off x="3248024" y="2413000"/>
            <a:ext cx="5289550" cy="3632200"/>
          </a:xfrm>
        </p:spPr>
        <p:txBody>
          <a:bodyPr>
            <a:normAutofit/>
          </a:bodyPr>
          <a:lstStyle/>
          <a:p>
            <a:pPr>
              <a:lnSpc>
                <a:spcPct val="90000"/>
              </a:lnSpc>
            </a:pPr>
            <a:r>
              <a:rPr lang="en-US" sz="1500" dirty="0">
                <a:latin typeface="Century Gothic" panose="020B0502020202020204" pitchFamily="34" charset="0"/>
              </a:rPr>
              <a:t>College*</a:t>
            </a:r>
          </a:p>
          <a:p>
            <a:pPr lvl="1">
              <a:lnSpc>
                <a:spcPct val="90000"/>
              </a:lnSpc>
            </a:pPr>
            <a:r>
              <a:rPr lang="en-US" sz="1500" dirty="0">
                <a:latin typeface="Century Gothic" panose="020B0502020202020204" pitchFamily="34" charset="0"/>
              </a:rPr>
              <a:t>University</a:t>
            </a:r>
          </a:p>
          <a:p>
            <a:pPr lvl="1">
              <a:lnSpc>
                <a:spcPct val="90000"/>
              </a:lnSpc>
            </a:pPr>
            <a:r>
              <a:rPr lang="en-US" sz="1500" dirty="0">
                <a:latin typeface="Century Gothic" panose="020B0502020202020204" pitchFamily="34" charset="0"/>
              </a:rPr>
              <a:t>Technical Institute</a:t>
            </a:r>
          </a:p>
          <a:p>
            <a:pPr lvl="1">
              <a:lnSpc>
                <a:spcPct val="90000"/>
              </a:lnSpc>
            </a:pPr>
            <a:r>
              <a:rPr lang="en-US" sz="1500" dirty="0">
                <a:latin typeface="Century Gothic" panose="020B0502020202020204" pitchFamily="34" charset="0"/>
              </a:rPr>
              <a:t>Military</a:t>
            </a:r>
          </a:p>
          <a:p>
            <a:pPr lvl="1">
              <a:lnSpc>
                <a:spcPct val="90000"/>
              </a:lnSpc>
            </a:pPr>
            <a:r>
              <a:rPr lang="en-US" sz="1500" dirty="0">
                <a:latin typeface="Century Gothic" panose="020B0502020202020204" pitchFamily="34" charset="0"/>
              </a:rPr>
              <a:t>Apprenticeships and on the job training</a:t>
            </a:r>
          </a:p>
          <a:p>
            <a:pPr>
              <a:lnSpc>
                <a:spcPct val="90000"/>
              </a:lnSpc>
              <a:buFont typeface="Courier New" panose="02070309020205020404" pitchFamily="49" charset="0"/>
              <a:buChar char="o"/>
            </a:pPr>
            <a:endParaRPr lang="en-US" sz="1500" dirty="0"/>
          </a:p>
          <a:p>
            <a:pPr>
              <a:lnSpc>
                <a:spcPct val="90000"/>
              </a:lnSpc>
              <a:buFont typeface="Courier New" panose="02070309020205020404" pitchFamily="49" charset="0"/>
              <a:buChar char="o"/>
            </a:pPr>
            <a:r>
              <a:rPr lang="en-US" sz="1500" dirty="0"/>
              <a:t>Other (Travel, Humanitarian Service, Gap Year, etc.)</a:t>
            </a:r>
          </a:p>
          <a:p>
            <a:pPr marL="457200" lvl="1" indent="0">
              <a:buNone/>
            </a:pPr>
            <a:endParaRPr lang="en-US" dirty="0">
              <a:latin typeface="Century Gothic" panose="020B0502020202020204" pitchFamily="34" charset="0"/>
            </a:endParaRPr>
          </a:p>
          <a:p>
            <a:pPr lvl="1"/>
            <a:r>
              <a:rPr lang="en-US" dirty="0">
                <a:latin typeface="Century Gothic" panose="020B0502020202020204" pitchFamily="34" charset="0"/>
              </a:rPr>
              <a:t>87% of all jobs in the U.S. require some sort of education/training beyond high school.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7500" y="447188"/>
            <a:ext cx="7928998" cy="970450"/>
          </a:xfrm>
        </p:spPr>
        <p:txBody>
          <a:bodyPr>
            <a:noAutofit/>
          </a:bodyPr>
          <a:lstStyle/>
          <a:p>
            <a:pPr>
              <a:lnSpc>
                <a:spcPct val="90000"/>
              </a:lnSpc>
            </a:pPr>
            <a:r>
              <a:rPr lang="en-US" b="0" u="sng" dirty="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Step 1: </a:t>
            </a:r>
            <a:r>
              <a:rPr lang="en-US" b="0" dirty="0">
                <a:latin typeface="GungsuhChe" panose="02030609000101010101" pitchFamily="49" charset="-127"/>
                <a:ea typeface="GungsuhChe" panose="02030609000101010101" pitchFamily="49" charset="-127"/>
              </a:rPr>
              <a:t>Career Exploration</a:t>
            </a:r>
            <a:endParaRPr lang="en-US" dirty="0">
              <a:latin typeface="Century Gothic" panose="020B0502020202020204" pitchFamily="34" charset="0"/>
            </a:endParaRPr>
          </a:p>
        </p:txBody>
      </p:sp>
      <p:sp>
        <p:nvSpPr>
          <p:cNvPr id="3" name="Content Placeholder 2"/>
          <p:cNvSpPr>
            <a:spLocks noGrp="1"/>
          </p:cNvSpPr>
          <p:nvPr>
            <p:ph idx="1"/>
          </p:nvPr>
        </p:nvSpPr>
        <p:spPr>
          <a:xfrm>
            <a:off x="614034" y="2413000"/>
            <a:ext cx="5399415" cy="3632200"/>
          </a:xfrm>
        </p:spPr>
        <p:txBody>
          <a:bodyPr>
            <a:normAutofit/>
          </a:bodyPr>
          <a:lstStyle/>
          <a:p>
            <a:pPr>
              <a:lnSpc>
                <a:spcPct val="90000"/>
              </a:lnSpc>
            </a:pPr>
            <a:r>
              <a:rPr lang="en-US" sz="1500" dirty="0">
                <a:latin typeface="Century Gothic" panose="020B0502020202020204" pitchFamily="34" charset="0"/>
              </a:rPr>
              <a:t>Career Information Sites</a:t>
            </a:r>
          </a:p>
          <a:p>
            <a:pPr>
              <a:lnSpc>
                <a:spcPct val="90000"/>
              </a:lnSpc>
              <a:buFont typeface="Arial" panose="020B0604020202020204" pitchFamily="34" charset="0"/>
              <a:buChar char="•"/>
            </a:pPr>
            <a:r>
              <a:rPr lang="en-US" sz="1500" dirty="0">
                <a:latin typeface="Century Gothic" panose="020B0502020202020204" pitchFamily="34" charset="0"/>
                <a:hlinkClick r:id="rId3"/>
              </a:rPr>
              <a:t>www.sdmylife.com</a:t>
            </a:r>
            <a:endParaRPr lang="en-US" sz="1500" dirty="0">
              <a:latin typeface="Century Gothic" panose="020B0502020202020204" pitchFamily="34" charset="0"/>
            </a:endParaRPr>
          </a:p>
          <a:p>
            <a:pPr>
              <a:lnSpc>
                <a:spcPct val="90000"/>
              </a:lnSpc>
              <a:buFont typeface="Arial" panose="020B0604020202020204" pitchFamily="34" charset="0"/>
              <a:buChar char="•"/>
            </a:pPr>
            <a:r>
              <a:rPr lang="en-US" sz="1500" dirty="0">
                <a:latin typeface="Century Gothic" panose="020B0502020202020204" pitchFamily="34" charset="0"/>
                <a:hlinkClick r:id="rId4"/>
              </a:rPr>
              <a:t>www.mappingyourfuture.org</a:t>
            </a:r>
            <a:endParaRPr lang="en-US" sz="1500" dirty="0">
              <a:latin typeface="Century Gothic" panose="020B0502020202020204" pitchFamily="34" charset="0"/>
            </a:endParaRPr>
          </a:p>
          <a:p>
            <a:pPr>
              <a:lnSpc>
                <a:spcPct val="90000"/>
              </a:lnSpc>
              <a:buFont typeface="Arial" panose="020B0604020202020204" pitchFamily="34" charset="0"/>
              <a:buChar char="•"/>
            </a:pPr>
            <a:r>
              <a:rPr lang="en-US" sz="1500" dirty="0">
                <a:latin typeface="Century Gothic" panose="020B0502020202020204" pitchFamily="34" charset="0"/>
                <a:hlinkClick r:id="rId5"/>
              </a:rPr>
              <a:t>https://www.bls.gov/ooh/</a:t>
            </a:r>
            <a:endParaRPr lang="en-US" sz="1500" dirty="0">
              <a:latin typeface="Century Gothic" panose="020B0502020202020204" pitchFamily="34" charset="0"/>
            </a:endParaRPr>
          </a:p>
          <a:p>
            <a:pPr>
              <a:lnSpc>
                <a:spcPct val="90000"/>
              </a:lnSpc>
              <a:buFont typeface="Arial" panose="020B0604020202020204" pitchFamily="34" charset="0"/>
              <a:buChar char="•"/>
            </a:pPr>
            <a:endParaRPr lang="en-US" sz="1500" dirty="0">
              <a:latin typeface="Century Gothic" panose="020B0502020202020204" pitchFamily="34" charset="0"/>
            </a:endParaRPr>
          </a:p>
          <a:p>
            <a:pPr marL="0" indent="0">
              <a:lnSpc>
                <a:spcPct val="90000"/>
              </a:lnSpc>
              <a:buNone/>
            </a:pPr>
            <a:r>
              <a:rPr lang="en-US" sz="1500" dirty="0">
                <a:latin typeface="Century Gothic" panose="020B0502020202020204" pitchFamily="34" charset="0"/>
              </a:rPr>
              <a:t>*Research jobs that interest you and what you will need to do to accomplish your goals.</a:t>
            </a:r>
          </a:p>
          <a:p>
            <a:pPr>
              <a:lnSpc>
                <a:spcPct val="90000"/>
              </a:lnSpc>
              <a:buNone/>
            </a:pPr>
            <a:endParaRPr lang="en-US" sz="1500" dirty="0">
              <a:latin typeface="Century Gothic" panose="020B0502020202020204" pitchFamily="34" charset="0"/>
            </a:endParaRPr>
          </a:p>
          <a:p>
            <a:pPr>
              <a:lnSpc>
                <a:spcPct val="90000"/>
              </a:lnSpc>
            </a:pPr>
            <a:r>
              <a:rPr lang="en-US" sz="1500" dirty="0">
                <a:latin typeface="Century Gothic" panose="020B0502020202020204" pitchFamily="34" charset="0"/>
              </a:rPr>
              <a:t>ASVAB – military career assessment </a:t>
            </a:r>
          </a:p>
          <a:p>
            <a:pPr lvl="1">
              <a:lnSpc>
                <a:spcPct val="90000"/>
              </a:lnSpc>
              <a:buFont typeface="Arial" panose="020B0604020202020204" pitchFamily="34" charset="0"/>
              <a:buChar char="•"/>
            </a:pPr>
            <a:r>
              <a:rPr lang="en-US" sz="1500" dirty="0">
                <a:latin typeface="Century Gothic" panose="020B0502020202020204" pitchFamily="34" charset="0"/>
              </a:rPr>
              <a:t>October 15 and February 27</a:t>
            </a:r>
          </a:p>
          <a:p>
            <a:pPr>
              <a:lnSpc>
                <a:spcPct val="90000"/>
              </a:lnSpc>
            </a:pPr>
            <a:endParaRPr lang="en-US" sz="1500" dirty="0">
              <a:latin typeface="Century Gothic" panose="020B0502020202020204" pitchFamily="34" charset="0"/>
            </a:endParaRPr>
          </a:p>
        </p:txBody>
      </p:sp>
      <p:pic>
        <p:nvPicPr>
          <p:cNvPr id="4" name="Picture 3"/>
          <p:cNvPicPr>
            <a:picLocks noChangeAspect="1"/>
          </p:cNvPicPr>
          <p:nvPr/>
        </p:nvPicPr>
        <p:blipFill rotWithShape="1">
          <a:blip r:embed="rId6">
            <a:extLst>
              <a:ext uri="{28A0092B-C50C-407E-A947-70E740481C1C}">
                <a14:useLocalDpi xmlns:a14="http://schemas.microsoft.com/office/drawing/2010/main" val="0"/>
              </a:ext>
            </a:extLst>
          </a:blip>
          <a:srcRect l="27890" r="26732"/>
          <a:stretch/>
        </p:blipFill>
        <p:spPr>
          <a:xfrm>
            <a:off x="6349603" y="2413000"/>
            <a:ext cx="2186895" cy="3628362"/>
          </a:xfrm>
          <a:prstGeom prst="roundRect">
            <a:avLst>
              <a:gd name="adj" fmla="val 3876"/>
            </a:avLst>
          </a:prstGeom>
          <a:solidFill>
            <a:srgbClr val="FFFFFF">
              <a:shade val="85000"/>
            </a:srgbClr>
          </a:solidFill>
          <a:ln>
            <a:solidFill>
              <a:schemeClr val="accent1"/>
            </a:solidFill>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7500" y="447188"/>
            <a:ext cx="7928998" cy="970450"/>
          </a:xfrm>
        </p:spPr>
        <p:txBody>
          <a:bodyPr>
            <a:normAutofit/>
          </a:bodyPr>
          <a:lstStyle/>
          <a:p>
            <a:pPr>
              <a:lnSpc>
                <a:spcPct val="90000"/>
              </a:lnSpc>
            </a:pPr>
            <a:r>
              <a:rPr lang="en-US" sz="3100" b="0" dirty="0">
                <a:latin typeface="GungsuhChe" panose="02030609000101010101" pitchFamily="49" charset="-127"/>
                <a:ea typeface="GungsuhChe" panose="02030609000101010101" pitchFamily="49" charset="-127"/>
              </a:rPr>
              <a:t>Career Exploration</a:t>
            </a:r>
            <a:br>
              <a:rPr lang="en-US" sz="3100" b="0" dirty="0">
                <a:latin typeface="GungsuhChe" panose="02030609000101010101" pitchFamily="49" charset="-127"/>
                <a:ea typeface="GungsuhChe" panose="02030609000101010101" pitchFamily="49" charset="-127"/>
              </a:rPr>
            </a:br>
            <a:r>
              <a:rPr lang="en-US" sz="3100" b="0" dirty="0">
                <a:latin typeface="GungsuhChe" panose="02030609000101010101" pitchFamily="49" charset="-127"/>
                <a:ea typeface="GungsuhChe" panose="02030609000101010101" pitchFamily="49" charset="-127"/>
              </a:rPr>
              <a:t>Step 1 Continued…</a:t>
            </a:r>
          </a:p>
        </p:txBody>
      </p:sp>
      <p:sp>
        <p:nvSpPr>
          <p:cNvPr id="3" name="Content Placeholder 2"/>
          <p:cNvSpPr>
            <a:spLocks noGrp="1"/>
          </p:cNvSpPr>
          <p:nvPr>
            <p:ph idx="1"/>
          </p:nvPr>
        </p:nvSpPr>
        <p:spPr>
          <a:xfrm>
            <a:off x="614034" y="2413000"/>
            <a:ext cx="5399415" cy="3632200"/>
          </a:xfrm>
        </p:spPr>
        <p:txBody>
          <a:bodyPr>
            <a:normAutofit lnSpcReduction="10000"/>
          </a:bodyPr>
          <a:lstStyle/>
          <a:p>
            <a:pPr marL="0" indent="0">
              <a:buNone/>
            </a:pPr>
            <a:r>
              <a:rPr lang="en-US" sz="1700" i="1" dirty="0">
                <a:ea typeface="GungsuhChe" panose="02030609000101010101" pitchFamily="49" charset="-127"/>
              </a:rPr>
              <a:t>Not sure how to narrow down your interests?</a:t>
            </a:r>
          </a:p>
          <a:p>
            <a:pPr marL="0" indent="0">
              <a:buNone/>
            </a:pPr>
            <a:r>
              <a:rPr lang="en-US" sz="1700" b="1" i="1" u="sng" dirty="0">
                <a:ea typeface="GungsuhChe" panose="02030609000101010101" pitchFamily="49" charset="-127"/>
              </a:rPr>
              <a:t>Take Job Shadow and Youth Internship</a:t>
            </a:r>
          </a:p>
          <a:p>
            <a:r>
              <a:rPr lang="en-US" sz="1700" dirty="0">
                <a:latin typeface="Century Gothic" panose="020B0502020202020204" pitchFamily="34" charset="0"/>
              </a:rPr>
              <a:t>Career exploration based on personal aptitudes, abilities, strengths, talent and interest</a:t>
            </a:r>
          </a:p>
          <a:p>
            <a:r>
              <a:rPr lang="en-US" sz="1700" dirty="0">
                <a:latin typeface="Century Gothic" panose="020B0502020202020204" pitchFamily="34" charset="0"/>
              </a:rPr>
              <a:t>Develop employability skills for personal and professional success</a:t>
            </a:r>
          </a:p>
          <a:p>
            <a:r>
              <a:rPr lang="en-US" sz="1700" dirty="0">
                <a:latin typeface="Century Gothic" panose="020B0502020202020204" pitchFamily="34" charset="0"/>
              </a:rPr>
              <a:t>Internship/Job Shadow experience</a:t>
            </a:r>
          </a:p>
          <a:p>
            <a:r>
              <a:rPr lang="en-US" sz="1700" dirty="0">
                <a:latin typeface="Century Gothic" panose="020B0502020202020204" pitchFamily="34" charset="0"/>
              </a:rPr>
              <a:t>Develop a plan for life after high school</a:t>
            </a:r>
          </a:p>
          <a:p>
            <a:r>
              <a:rPr lang="en-US" sz="1700" dirty="0">
                <a:latin typeface="Century Gothic" panose="020B0502020202020204" pitchFamily="34" charset="0"/>
              </a:rPr>
              <a:t>This year: 7</a:t>
            </a:r>
            <a:r>
              <a:rPr lang="en-US" sz="1700" baseline="30000" dirty="0">
                <a:latin typeface="Century Gothic" panose="020B0502020202020204" pitchFamily="34" charset="0"/>
              </a:rPr>
              <a:t>th</a:t>
            </a:r>
            <a:r>
              <a:rPr lang="en-US" sz="1700" dirty="0">
                <a:latin typeface="Century Gothic" panose="020B0502020202020204" pitchFamily="34" charset="0"/>
              </a:rPr>
              <a:t> and 8</a:t>
            </a:r>
            <a:r>
              <a:rPr lang="en-US" sz="1700" baseline="30000" dirty="0">
                <a:latin typeface="Century Gothic" panose="020B0502020202020204" pitchFamily="34" charset="0"/>
              </a:rPr>
              <a:t>th</a:t>
            </a:r>
            <a:r>
              <a:rPr lang="en-US" sz="1700" dirty="0">
                <a:latin typeface="Century Gothic" panose="020B0502020202020204" pitchFamily="34" charset="0"/>
              </a:rPr>
              <a:t> hour, 2</a:t>
            </a:r>
            <a:r>
              <a:rPr lang="en-US" sz="1700" baseline="30000" dirty="0">
                <a:latin typeface="Century Gothic" panose="020B0502020202020204" pitchFamily="34" charset="0"/>
              </a:rPr>
              <a:t>nd</a:t>
            </a:r>
            <a:r>
              <a:rPr lang="en-US" sz="1700" dirty="0">
                <a:latin typeface="Century Gothic" panose="020B0502020202020204" pitchFamily="34" charset="0"/>
              </a:rPr>
              <a:t> semester</a:t>
            </a:r>
          </a:p>
          <a:p>
            <a:r>
              <a:rPr lang="en-US" sz="1700" dirty="0">
                <a:latin typeface="Century Gothic" panose="020B0502020202020204" pitchFamily="34" charset="0"/>
              </a:rPr>
              <a:t>Take it senior year</a:t>
            </a:r>
          </a:p>
          <a:p>
            <a:endParaRPr lang="en-US" sz="1700" dirty="0">
              <a:latin typeface="Century Gothic" panose="020B0502020202020204" pitchFamily="34" charset="0"/>
            </a:endParaRPr>
          </a:p>
        </p:txBody>
      </p:sp>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4478"/>
          <a:stretch/>
        </p:blipFill>
        <p:spPr>
          <a:xfrm>
            <a:off x="6349603" y="3699364"/>
            <a:ext cx="2184797" cy="1143609"/>
          </a:xfrm>
          <a:prstGeom prst="roundRect">
            <a:avLst>
              <a:gd name="adj" fmla="val 3876"/>
            </a:avLst>
          </a:prstGeom>
          <a:ln>
            <a:solidFill>
              <a:schemeClr val="accent1"/>
            </a:solidFill>
          </a:ln>
          <a:effectLst/>
        </p:spPr>
      </p:pic>
    </p:spTree>
    <p:extLst>
      <p:ext uri="{BB962C8B-B14F-4D97-AF65-F5344CB8AC3E}">
        <p14:creationId xmlns:p14="http://schemas.microsoft.com/office/powerpoint/2010/main" val="975569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338636" y="1734857"/>
            <a:ext cx="2824112" cy="3388287"/>
          </a:xfrm>
        </p:spPr>
        <p:txBody>
          <a:bodyPr anchor="ctr">
            <a:normAutofit/>
          </a:bodyPr>
          <a:lstStyle/>
          <a:p>
            <a:r>
              <a:rPr lang="en-US" sz="3700" b="0" u="sng">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Step 2:</a:t>
            </a:r>
            <a:r>
              <a:rPr lang="en-US" sz="3700" b="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t> </a:t>
            </a:r>
            <a:br>
              <a:rPr lang="en-US" sz="3700" b="0">
                <a:effectLst>
                  <a:outerShdw blurRad="38100" dist="38100" dir="2700000" algn="tl">
                    <a:srgbClr val="000000">
                      <a:alpha val="43137"/>
                    </a:srgbClr>
                  </a:outerShdw>
                </a:effectLst>
                <a:latin typeface="GungsuhChe" panose="02030609000101010101" pitchFamily="49" charset="-127"/>
                <a:ea typeface="GungsuhChe" panose="02030609000101010101" pitchFamily="49" charset="-127"/>
              </a:rPr>
            </a:br>
            <a:r>
              <a:rPr lang="en-US" sz="3700" b="0">
                <a:latin typeface="GungsuhChe" panose="02030609000101010101" pitchFamily="49" charset="-127"/>
                <a:ea typeface="GungsuhChe" panose="02030609000101010101" pitchFamily="49" charset="-127"/>
              </a:rPr>
              <a:t>Academic Preparation</a:t>
            </a:r>
          </a:p>
        </p:txBody>
      </p:sp>
      <p:sp>
        <p:nvSpPr>
          <p:cNvPr id="3" name="Content Placeholder 2"/>
          <p:cNvSpPr>
            <a:spLocks noGrp="1"/>
          </p:cNvSpPr>
          <p:nvPr>
            <p:ph idx="1"/>
          </p:nvPr>
        </p:nvSpPr>
        <p:spPr>
          <a:xfrm>
            <a:off x="4506051" y="978993"/>
            <a:ext cx="4299313" cy="4900014"/>
          </a:xfrm>
          <a:effectLst/>
        </p:spPr>
        <p:txBody>
          <a:bodyPr>
            <a:normAutofit/>
          </a:bodyPr>
          <a:lstStyle/>
          <a:p>
            <a:pPr>
              <a:lnSpc>
                <a:spcPct val="90000"/>
              </a:lnSpc>
            </a:pPr>
            <a:r>
              <a:rPr lang="en-US" sz="1500" dirty="0">
                <a:latin typeface="Century Gothic" panose="020B0502020202020204" pitchFamily="34" charset="0"/>
              </a:rPr>
              <a:t>Update My Academic Plan on SDMyLife.com</a:t>
            </a:r>
          </a:p>
          <a:p>
            <a:pPr lvl="1">
              <a:lnSpc>
                <a:spcPct val="90000"/>
              </a:lnSpc>
            </a:pPr>
            <a:r>
              <a:rPr lang="en-US" sz="1500" dirty="0">
                <a:latin typeface="Century Gothic" panose="020B0502020202020204" pitchFamily="34" charset="0"/>
              </a:rPr>
              <a:t>This is a state graduation requirement</a:t>
            </a:r>
          </a:p>
          <a:p>
            <a:pPr>
              <a:lnSpc>
                <a:spcPct val="90000"/>
              </a:lnSpc>
            </a:pPr>
            <a:r>
              <a:rPr lang="en-US" sz="1500" dirty="0">
                <a:latin typeface="Century Gothic" panose="020B0502020202020204" pitchFamily="34" charset="0"/>
              </a:rPr>
              <a:t>Take advanced classes (dual enrollment/AP)</a:t>
            </a:r>
          </a:p>
          <a:p>
            <a:pPr>
              <a:lnSpc>
                <a:spcPct val="90000"/>
              </a:lnSpc>
            </a:pPr>
            <a:r>
              <a:rPr lang="en-US" sz="1500" dirty="0">
                <a:latin typeface="Century Gothic" panose="020B0502020202020204" pitchFamily="34" charset="0"/>
              </a:rPr>
              <a:t>Take classes in your area of interest.</a:t>
            </a:r>
          </a:p>
          <a:p>
            <a:pPr>
              <a:lnSpc>
                <a:spcPct val="90000"/>
              </a:lnSpc>
            </a:pPr>
            <a:r>
              <a:rPr lang="en-US" sz="1500" dirty="0">
                <a:latin typeface="Century Gothic" panose="020B0502020202020204" pitchFamily="34" charset="0"/>
              </a:rPr>
              <a:t>Take 4 years of math and science.</a:t>
            </a:r>
          </a:p>
          <a:p>
            <a:pPr>
              <a:lnSpc>
                <a:spcPct val="90000"/>
              </a:lnSpc>
            </a:pPr>
            <a:r>
              <a:rPr lang="en-US" sz="1500" dirty="0">
                <a:latin typeface="Century Gothic" panose="020B0502020202020204" pitchFamily="34" charset="0"/>
              </a:rPr>
              <a:t>Be involved!</a:t>
            </a:r>
          </a:p>
          <a:p>
            <a:pPr>
              <a:lnSpc>
                <a:spcPct val="90000"/>
              </a:lnSpc>
            </a:pPr>
            <a:r>
              <a:rPr lang="en-US" sz="1500" dirty="0">
                <a:latin typeface="Century Gothic" panose="020B0502020202020204" pitchFamily="34" charset="0"/>
              </a:rPr>
              <a:t>Take Job Shadow and Youth Internship and/or do community service.</a:t>
            </a:r>
          </a:p>
          <a:p>
            <a:pPr>
              <a:lnSpc>
                <a:spcPct val="90000"/>
              </a:lnSpc>
            </a:pPr>
            <a:r>
              <a:rPr lang="en-US" sz="1500" dirty="0">
                <a:latin typeface="Century Gothic" panose="020B0502020202020204" pitchFamily="34" charset="0"/>
              </a:rPr>
              <a:t>See your counselor to make sure you are on track for your future goals.</a:t>
            </a:r>
          </a:p>
          <a:p>
            <a:pPr>
              <a:lnSpc>
                <a:spcPct val="90000"/>
              </a:lnSpc>
            </a:pPr>
            <a:r>
              <a:rPr lang="en-US" sz="1500" dirty="0">
                <a:latin typeface="Century Gothic" panose="020B0502020202020204" pitchFamily="34" charset="0"/>
              </a:rPr>
              <a:t>Work hard!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48705"/>
            <a:ext cx="8991600" cy="1171576"/>
          </a:xfrm>
        </p:spPr>
        <p:txBody>
          <a:bodyPr>
            <a:noAutofit/>
          </a:bodyPr>
          <a:lstStyle/>
          <a:p>
            <a:r>
              <a:rPr lang="en-US" sz="3800" b="0" dirty="0">
                <a:latin typeface="GungsuhChe" panose="02030609000101010101" pitchFamily="49" charset="-127"/>
                <a:ea typeface="GungsuhChe" panose="02030609000101010101" pitchFamily="49" charset="-127"/>
              </a:rPr>
              <a:t>ACT/SAT College Entrance Exams</a:t>
            </a:r>
            <a:br>
              <a:rPr lang="en-US" sz="3600" b="0" dirty="0">
                <a:latin typeface="GungsuhChe" panose="02030609000101010101" pitchFamily="49" charset="-127"/>
                <a:ea typeface="GungsuhChe" panose="02030609000101010101" pitchFamily="49" charset="-127"/>
              </a:rPr>
            </a:br>
            <a:r>
              <a:rPr lang="en-US" sz="3600" b="0" dirty="0">
                <a:latin typeface="GungsuhChe" panose="02030609000101010101" pitchFamily="49" charset="-127"/>
                <a:ea typeface="GungsuhChe" panose="02030609000101010101" pitchFamily="49" charset="-127"/>
              </a:rPr>
              <a:t>Step 2 Continued…</a:t>
            </a:r>
          </a:p>
        </p:txBody>
      </p:sp>
      <p:sp>
        <p:nvSpPr>
          <p:cNvPr id="3" name="Content Placeholder 2"/>
          <p:cNvSpPr>
            <a:spLocks noGrp="1"/>
          </p:cNvSpPr>
          <p:nvPr>
            <p:ph idx="1"/>
          </p:nvPr>
        </p:nvSpPr>
        <p:spPr>
          <a:xfrm>
            <a:off x="490983" y="2133600"/>
            <a:ext cx="8305800" cy="4724400"/>
          </a:xfrm>
        </p:spPr>
        <p:txBody>
          <a:bodyPr>
            <a:noAutofit/>
          </a:bodyPr>
          <a:lstStyle/>
          <a:p>
            <a:r>
              <a:rPr lang="en-US" sz="2800" dirty="0">
                <a:latin typeface="Century Gothic" panose="020B0502020202020204" pitchFamily="34" charset="0"/>
              </a:rPr>
              <a:t>Register for the ACT  </a:t>
            </a:r>
          </a:p>
          <a:p>
            <a:pPr lvl="1"/>
            <a:r>
              <a:rPr lang="en-US" sz="2400" dirty="0">
                <a:latin typeface="Century Gothic" panose="020B0502020202020204" pitchFamily="34" charset="0"/>
                <a:hlinkClick r:id="rId3"/>
              </a:rPr>
              <a:t>www.actstudent.org</a:t>
            </a:r>
            <a:endParaRPr lang="en-US" sz="2400" dirty="0">
              <a:latin typeface="Century Gothic" panose="020B0502020202020204" pitchFamily="34" charset="0"/>
            </a:endParaRPr>
          </a:p>
          <a:p>
            <a:r>
              <a:rPr lang="en-US" sz="2800" dirty="0">
                <a:latin typeface="Century Gothic" panose="020B0502020202020204" pitchFamily="34" charset="0"/>
              </a:rPr>
              <a:t>Register for the SAT  </a:t>
            </a:r>
          </a:p>
          <a:p>
            <a:pPr lvl="1"/>
            <a:r>
              <a:rPr lang="en-US" sz="2400" dirty="0">
                <a:solidFill>
                  <a:srgbClr val="FF0000"/>
                </a:solidFill>
                <a:latin typeface="Century Gothic" panose="020B0502020202020204" pitchFamily="34" charset="0"/>
                <a:hlinkClick r:id="rId4"/>
              </a:rPr>
              <a:t>www.sat.org/register</a:t>
            </a:r>
            <a:endParaRPr lang="en-US" sz="2400" dirty="0">
              <a:solidFill>
                <a:srgbClr val="FF0000"/>
              </a:solidFill>
              <a:latin typeface="Century Gothic" panose="020B0502020202020204" pitchFamily="34" charset="0"/>
            </a:endParaRPr>
          </a:p>
          <a:p>
            <a:pPr lvl="1"/>
            <a:endParaRPr lang="en-US" sz="1800" dirty="0">
              <a:solidFill>
                <a:srgbClr val="FF0000"/>
              </a:solidFill>
              <a:latin typeface="Century Gothic" panose="020B0502020202020204" pitchFamily="34" charset="0"/>
            </a:endParaRPr>
          </a:p>
          <a:p>
            <a:pPr marL="457200" lvl="1" indent="0">
              <a:buNone/>
            </a:pPr>
            <a:r>
              <a:rPr lang="en-US" sz="2000" dirty="0">
                <a:latin typeface="Century Gothic" panose="020B0502020202020204" pitchFamily="34" charset="0"/>
              </a:rPr>
              <a:t>Some colleges require writing/subject tests – research your prospective colleges about admission requirements.</a:t>
            </a:r>
          </a:p>
          <a:p>
            <a:pPr marL="457200" lvl="1" indent="0">
              <a:buNone/>
            </a:pPr>
            <a:r>
              <a:rPr lang="en-US" sz="2000" dirty="0">
                <a:latin typeface="Century Gothic" panose="020B0502020202020204" pitchFamily="34" charset="0"/>
              </a:rPr>
              <a:t>Need based fee waivers available in Student Services - see your counselor. </a:t>
            </a:r>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21163750">
            <a:off x="4630007" y="1582675"/>
            <a:ext cx="4272084" cy="1101850"/>
          </a:xfrm>
          <a:prstGeom prst="rect">
            <a:avLst/>
          </a:prstGeom>
        </p:spPr>
      </p:pic>
      <p:sp>
        <p:nvSpPr>
          <p:cNvPr id="5" name="AutoShape 2" descr="data:image/jpeg;base64,/9j/4AAQSkZJRgABAQAAAQABAAD/2wCEAAkGBxQSEhUUExQUFBQUFBUWFBQUFBQYFBQUFBQWFhQVFxQYHCggGBolHBQUITEhJSkrLi4uFx8zODMsNygtLisBCgoKDg0OGxAQGywkHCQsLCwsLCwsLCwsLCwsLCwsLCwsLCwsLCwsLCwsLCwsLCwsLCwsLCwsLCwsLCwsLCwsLP/AABEIAF0A8AMBEQACEQEDEQH/xAAcAAAABwEBAAAAAAAAAAAAAAAAAQIDBQYHBAj/xABHEAACAQIBBggJDAAEBwAAAAABAgMAEQQFBgcSITETIlFhcYGRkxVBUlNyc7LR0hQXIyQyNEKCkqGxwTVUwvBDYmN0orPh/8QAGgEAAQUBAAAAAAAAAAAAAAAAAAECAwQFBv/EACgRAAICAgEDBAMBAQEBAAAAAAABAgMEERIFITETM0FRFBUiI2EyUv/aAAwDAQACEQMRAD8Ah02m1dT5OHfZHZUy3oriGFIxyTGGAvbeeTeeyopSS8smjGb8I7IslSsNkMp6I391M9atfI/0LX8CJcGyfbR052Rh/Ip8bK38jZVWL4G3Nt1SNojSe+4gSXO+mc142LwaXgd16epL7I+L2Fa9L5F8BcGKa4hyBwYo4icgagpdC732EMBTG0vI5bCIHNR2+xdsKw5qO32G2L4MUv8AIm3oDpS6BN68hCMUmg5B2Ao3FeQW34EOo5qbuI6LYgNbko3oXyDhAd9LyDiwFV5u2m9mKmxBjX/ZpOKHcmFqLRpBtge1qV6BDkJFqI6GyFkCndhi2HwdGg5PwxvDGxpIdh1iOtnqSUkltkMYNvRec3MxNYCTFXF7EQjYR6Z5eYVjZGe32idBidLS/qZecDkyKEWjjRPRUAnpNZ0rJS8s2IUQitJHXaoyXSCZAd4vTltCOMX5KpnRmXFiEYxBYpbHVZRZSeR1G8c+8VYqyrIdilfg1z7/ACS2ByJBwaa0EQbUXWvGlwdUXB2VE7ZN72Txxq0vB0eBcP5iLu091J6k/sd+PXvwZjn9AseLKoqqvBobKABtv4hW30+TcO5zfVIKNmkiug1omSKpGA3K1qbLsSRjtl90Z5DV4nnlRXEjasYdQQFS922jeST2CsTOyG3pHRdNxY8ebLqMi4fzEXdp7qo+pP7NT0K/oHgTD+Yh7tPdR6kvsPQr+hE2Q8OwI4GMXBGxFB28htSxumnvYyeLXKPgxjKGGMMjxNvjYqee249Ysa6OmfOtM5LIq9Oxo5Cal+CLRomjHBRS4aRpI0ciZhdlUm2qp8Y56w86ySs0mdH0ymLr7ouPgXD+Yi7tPdVL1Z/ZpehX9A8CYfzEPdp7qPUn9h6Ff0DwJh/MQ92nuo9SX2How+geBMN5iHu091HqS+xfRh9BeBMN5iHu091HqS+w9CH0H4Ew/mIe7T3UepL7D0K/oLwHhvMQ92nuo9SX2HoQ+g/AmH8xD3ae6j1JfYnoV/QPAuH8xF3ae6j1J/Yjx6/oxzOBAuKnVQABKwAGwDqrocVt1Js5PNio3NIhCak3oYXTRfk0TzNM4usAAXkMjX2/lG38wrNzr3rijX6bipycmawKyNG8gUoq7kFl/OzD4TZIxZ9/BoLtblPk9dTVUTn4Kt2XXV5K4dKUV/u81uW6X7L1Y/Xz1vZV/aV78FjyDnXh8ZsjezgXMbjVe3jIB3gcoqtZTOvyW6cmu3wTtRb7Fj5DpBTJdI/30+rT/VW70322cx1f3UVoVpGOwXpQSGxC0jrGgu8jBVHO2we81Wvs4x2WsepzkkjeMl4JYYkiXdGoUc9ha/Xvrmpycp7Z2NcFCCijrvSEgdACTQIzM9J2TNWWOcDZICrnxa67V7Rf9Na3T7fMWYHVqP6U0UeU7K1ZMxIruaXoi+6y+vb2ErBzvcOo6X7ZeqpGkcOVsrRYZOEmfUUsFuQTtO4bKWEXJ6Q2yxQW2ReHz2wTuqLOpZ2CqNV9rHYBuqSVM4+URQya5PSZYhUJYDpQOHK+VYsMnCTPqJcLcgnadw2U6MXJ6Qyc4wW5ETBnxgXdUWdSzsFUar7WJsBup8qZpbaIo5MJPSZY71EWAUCMw/OQ/W8R65q6TE9pHH5/vyIHEbKdMZDuavoiiAwJbxvNIT1WUfsBWHlv/Q6bAS9Iu4qqXgjSaEfYxHOKBxip+EvrGRjt8ak8Qjmtaujw+LrWjkc/nGx7I10FWZLXwUot+TkM7wsssZ1XjOsp5x/Xitz1WvgnHuX8a1qXY9DYSbhEVxuZQw6xf+656S09HVQluOx6kHGSaST9ePq0/wBVbfTn/Gjmur+6Vi9aJkALUgJdy06MMm8LiWmI4sK2B5ZH5OhQe0VlZ9vbib3Sqe/JmsVkm8RGdmU/k2EmlBsyodT022J+5FPhHlLRHbZwjti818qfKcLDN42Qa3pjY/7g0Tjxk0FVnOKZK1GSkRnXkv5RhpI7Xa2snprtX+LddT0WcJplXLqVlbRiDrcXro//AEjkPEtGl6Ifusvr29hKws7vYdP03tWXu9Uvg0vkpelVb4NfXJ/Bq7gr/QzepPVJmGRI7YvDevi9sVpZK/zZjYkt2I9BisE6pB0AUvSut8Gvrk/uruCt2mf1J6pMqyTHbGYX/uIv/YtaOVHUGZGHJuxHocVg7OnWwUbBmI5yD63iPWtXSYi/yRx2e/8AeRAYpadNDKzR9DeUQYpoCeNG/CKOVHFj2MD2isbMjqWzo+nz3DiaODVI0gUgEZlfIUOJFpUBI3MCQw6GG2pa7p1v+WV78au5f0im5R0ctvhmBHkyDb+pfdWjX1OWtSRk3dH+YMquVs1sVEDrwsV8pOOv/jtHWBVqOZVPs2UZ4V9b3ojVytiRsGImAGwDXOwDcLUPHrl30O/LtitbFLljFf5mb9be+lWLXvwI8237ESzPIdaRmdt12NzYbhep6q4wXZFS2yU3uTE1IQjU8lhemTeiSEdvRtWZGSfk2EjQiztx5OXWfaQegWHVXO5FnOxnXYlfCtIn71CWTNtLuUCRFhwdhvJJ0DioO3WP5RWhg17bkZPU7uOoB6IMp3SXDN+AiRPRfY46msfzUmdXpqQ/p1u04mkCqBqANAGL585N+T4pwPsyfSJ+b7QHXftrdw7eVf8A05XPx+F3YfzNzxjwMLxvHI5aQvdNWwBVRbaf+X96gyMWU57RbxM2NcNNFgGlOH/Lzdqe+q/4E2i3+0rXwRGdueCY2ARrG6EOrXbVtYX5Dz1axcSVc9so5mdC2viirZG+94b18XtirGT7bKuJr1Eega586sOgCm6Uvua+uT+DV3A90zeqP/EynDSiOaKQgkRyo5A3kKwNv2rVvg5RaMPGt4STNGGlKHzE3anvrM/BmbX7StfA4uk6I/8AAl7U99H6+bGvqtZR8qYoSzSSAECRywB3i9bNNfp1qJgZFistciHakYqWheSMqSYSdZotpXYVO51P2lPT/IFVLqOaL2Pe65bNyzczhhxkYeJhfZrxk8dDyMP73VjTrlB9zoar42LaJcGmE2w6ADoASRR3DREZYzbw+JH0kYv4nXiuPzD+6lrvnX4ZVuxarf8A0jNc58z5MJx1Jlh8bW4yemB4ucftWtjZsZv+vJh5nT5Vf1HwVytDe+5ltfIDSCEnmhkz5TjI0IuiHhJOTVSxAPS1qpZlvCH/AE0+n085pm4gVgo6fwAmhdwb13MNzlyj8pxUsgN11tVPQXYO3aeuuhxK1CtHJ51vqWDWaeUvk2NhcmyFuDc+ILJsv22qLNhyj2JsG1RsN4BrE0dMgGgUpmkzJPCYcSgcaE3/ACNYN/APVVzBt4z0ZfU6OdfNeUZXwVzW9xOac9DoiAp3FDHNitSnaQ3kKyQPreH9fF7Yqll+2zQwn/ojfq5460OgCm6Uj9TX1qf3V3A90zeqeyZURet7Xc5negLGKRREcmPqlSKJG5BkUCbGliBAJpvHaJHJpnPIguajcSWMmu4ULPEweJ2jcbmUkH/70VDZSpLTRYryJRe0XLI+kyePZiY1lHlx8R+sfZPVas+zB/8Ak1Kupf8A0XPJufmCmsOGEbH8MoKfueKe2qksecfKNCGZVL5LJFKGF1II5QbjtqBpp9ywmmtoXRscCgBEsYYEEXB2EEbCOihPT7DZRUlpmLZ25H+S4ho1HEI14+ZTs1b8xBHZW/h3epHucrn4/pWdvBCOatvsUkjTdFWSuDgadhxpyLX82hOrbpJY9lYWbbynr6On6dTwhv7L1VJmiNzx6ylbkawIuN4uLXHPQuwNbRUV0b4QCwabZ/1B8NXFnWpaWjOfTKW9vY3NoywbCxafvF+GmyzLJedD4dPpi9rZc4U1VAuTYAXO82FrnnqrvZeS0LoAaxUCyIyMLqwKkcoIsaWMuMtobZFSi0zDMoYUwSPE32kYrflA3HrFj1109FnOtM4zIp9OxxGFqbZXfYDtStgg8jn63h/Xxe2Ko5Xts0MJf6I36ueOtQdAFN0p/c19cn91cwfdM3qnsmWWrf8Ak5dhilQ1j1PGAIpGAxI1rCo3tEyXIu2aGZuHxeGSaRpQzFgdVgBxWI3atY1+VOM2kdBjYEJ1pyJsaN8J5U/61+GofzrSx+rp+iFzuzKgw2GaWIyllK7GYEWLAE2tU+PlTnPUvBVy8GuqHKK7lDkw4IrXcFoxFY0xWCyhiMMbwSvHzKbqfyG6nsqrZjRkXasqyPyaZmFnwcW3ATgLMF1lZRxZAPtbPwsLjZ2Vk30em+xuYuV6nZl7qsXvkFIBnWlmMXw7eP6VeriH/fTWp0192jD6wlpMoOGwjTypCn2pGCg8l97dQueqtC+zjFsysavnNI33B4ZY0VEFlRQqjkAFhXOOXJts6+MVFaQ8aBxyS5RiUkNLGpG8F1BHSL05Qb+BjsihPhWDz0X6199HCX0J6sfsHhWDz0X6199HCQerH7FxZRiY6qyIzHcA6k9l6RwaFVkWdQpB4DQIZlpRyXqyJOo2PxH5nXap6xf9IrV6ddtOLMHqtKTU0UpGrXRhNCZDQwSFZFP1vDevi9sVSyv/AAzQw/cR6CrAOrDoAp2lH7mvrU/uruB7pm9V9kyyt9eTlgxQhBTPal5AlsaWXbTeQ7iM4u++o7PBLX5Ne0Xf4fH6UntmufyfcZ1WF7KLbUBcOPK2AWeJ4m+y6lTzX3HqNjToT4y2R2VqyLTMVyrkyTDNwcq2I3N+F+dT4/5ro6ciFkf+nI5OLZVPv4I9zy1JKSIEnvsWXRlkZ3xYxFiIolbjHYGZhYBfK2XJrKzbF4RvdPqlvkbCKyzbBSAZnpWxGtLBGu0qjsQNp4xUDYPQatTA/lNsw+qvlJJLY1osyQWmkxDqwEYCR6wIuz7XIvyAAfmNJn3JpJDum4zTcmtGois02RrGTiNGdtyqWPQBfdSpbehJPS2ef8ejzyvM6PrSMzm6NsBNwL23AWHVW7SoRSWzl7pWyk3o5OAXkHZU/BFb1JDi4Rbbh2U7046G+rLZ0YDhMNNHNHG942DbEbjL+IXt4xcddVchVuGky7jStjJPR6Aw0odQw3MAw6CLisJrTOnT2tjtApDZ1ZL+U4aSMfaIunM67VqWizhYmVcupWVNGKNEwG1WX0lI28m0V0ULYt9jk51Tj5XYSFJ2AEnkAJP7U6UkvkbGEpeFs6MjYd/leHOo9uHiJJRrDjjx2qlkzjwffZo4dU1Ym1o30VhfJ03wHSgU7SipOEWwJPCpsAJPj8Qq3hSUbNsz+pQcqdIzBIWtco46Vb3Vuxth9nMypsXwwrVJ8EAy52U1ksUNjppEOFT7VHRQ+6Ej2ka5ov8A8Pj9KT2zXPZXus6vB9lFsvVcujMuKVXVCQGcMVHjITV1rdGsKBG9BYnCpINV1V1PiYAjsNLGTj3TGzrjNf0iOTNXBg3GGhv6C1I75vyyJYtS8RRLJEALAADkGwVFvZOopeBVAuzmx2MSJGkkYKii7MdwFLGLb7DJzUI7ZkuQssNi8sJKbgOzBFO9UVG1Qefl6a0pw4UaMeuz1cjfwbCFrLTbXc2ta8ChSigNAHBldfoJvVSewafFvkiGyC4vsYDFuHQK6SC7I5Cbe2O4prKeg06fZDa1uRvuTV+ij9WnsiuYnLudlXBcV2OpRamkncO9AoVAj2UbSwbYWO3n19h6uYMpeoZvUoL0+xV9FchOOIO7gX9patZ0nxKfTIrka+ErJ2zd4oWKBwKAAwoE1sjcvr9Wm9U/smpKm+aIL4Lg2YdfZXUfBxb8iClzSaHKXYGqBRoN7FzrstRJa7CVtN7Llmhnvh8JhVhkWYspYkogK8ZiRtLCsXIxZubaOixc6uNemTPzo4PyMR3a/HUH4dha/YVFUz5zwXEth5MKZY5IGkbWZQpGsFAttN9x2HlqxRiNb5lXIzoy1wJ/Iuk2OwGKjZG8uNdZDz6oOsv71FZhST/klp6jCS/ossOeuBYXGKiHMzap7GsarumxfBcjk1P5DlzzwKi5xUJ9FtY9go9Gx/AryKl8kJlDSdhUB4JZZm8Vl1E62ex7AalhhzkV59Qrj4KHl/OPEY0/SnVjBusS/YB5WO9j09VadGJGHkxsnNlZ48HNm5j0w2LimcMUQm+qLttUgbzz0ZNcpR0hMO1QnyZovzoYTyMR3a/HWZ+HZo2/2FbQPnSwfkYju1+Oj8OwT9hWD50sH5GI7tfjo/DsB9QrGcbpIwskToqT3ZGUXRbXKkD8VOrw58hlnUKmmjNcNHu5rVu1rsc1ZJfArGJcEcoNE47G0y0+5pmE0j4VEVSk91VQbIu8Cx/FWHLCt2dNDqNSQ785uE8jEd2vxUn4Vo79lSEdKGE8jEd2vx0n4dov7GoT86OD8jEd2vx0jxLEw/YVFez5zvgxsCJEsoKyBzrqALBWG8E7doqzi484T2ynm5cLIaiQGZOW48FijLKHKmNlsigm5ZTuJHJUuTVKzwQ4V0a3tl/+dTB+RiO7X46ofiTNT8+sHzqYPyMR3a/HR+JMPz6wfOng/IxHdr8VL+JYH59YPnSwfkYju1+Oj8SwPz6hGUtIGGmhkRVmBdGUayLa7AgX41S14dikmV7uo1Sg0Z2F3XreS7dzmG1vsAsBRsNMaaWmtj1EeelZHEYZaYyVMaZBSD0xNIx2x6RBTmRpjDRCo2kSqbE8GKNC8mwwtLoRs6RUiIQiKRipjZQU0dsLUFAuwatAmwAUIds6ot1Sory8i7XpRBOoKTQvJgMYo0HJjDoKjZKmNFaTQ7YDQKNkU0cHqCjQmwwgo0GwwgpUhNgWMUug2dtrVKvBX2MmQmmuTHqK0N61N2P0DWoA/9k=">
            <a:hlinkClick r:id="rId6"/>
          </p:cNvPr>
          <p:cNvSpPr>
            <a:spLocks noChangeAspect="1" noChangeArrowheads="1"/>
          </p:cNvSpPr>
          <p:nvPr/>
        </p:nvSpPr>
        <p:spPr bwMode="auto">
          <a:xfrm>
            <a:off x="3048000" y="-404813"/>
            <a:ext cx="2857500" cy="1114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4" descr="data:image/jpeg;base64,/9j/4AAQSkZJRgABAQAAAQABAAD/2wCEAAkGBxQSEhUUExQUFBQUFBUWFBQUFBQYFBQUFBQWFhQVFxQYHCggGBolHBQUITEhJSkrLi4uFx8zODMsNygtLisBCgoKDg0OGxAQGywkHCQsLCwsLCwsLCwsLCwsLCwsLCwsLCwsLCwsLCwsLCwsLCwsLCwsLCwsLCwsLCwsLCwsLP/AABEIAF0A8AMBEQACEQEDEQH/xAAcAAAABwEBAAAAAAAAAAAAAAAAAQIDBQYHBAj/xABHEAACAQIBBggJDAAEBwAAAAABAgMAEQQFBgcSITETIlFhcYGRkxVBUlNyc7LR0hQXIyQyNEKCkqGxwTVUwvBDYmN0orPh/8QAGgEAAQUBAAAAAAAAAAAAAAAAAAECAwQFBv/EACgRAAICAgEDBAMBAQEBAAAAAAABAgMEERIFITETM0FRFBUiI2EyUv/aAAwDAQACEQMRAD8Ah02m1dT5OHfZHZUy3oriGFIxyTGGAvbeeTeeyopSS8smjGb8I7IslSsNkMp6I391M9atfI/0LX8CJcGyfbR052Rh/Ip8bK38jZVWL4G3Nt1SNojSe+4gSXO+mc142LwaXgd16epL7I+L2Fa9L5F8BcGKa4hyBwYo4icgagpdC732EMBTG0vI5bCIHNR2+xdsKw5qO32G2L4MUv8AIm3oDpS6BN68hCMUmg5B2Ao3FeQW34EOo5qbuI6LYgNbko3oXyDhAd9LyDiwFV5u2m9mKmxBjX/ZpOKHcmFqLRpBtge1qV6BDkJFqI6GyFkCndhi2HwdGg5PwxvDGxpIdh1iOtnqSUkltkMYNvRec3MxNYCTFXF7EQjYR6Z5eYVjZGe32idBidLS/qZecDkyKEWjjRPRUAnpNZ0rJS8s2IUQitJHXaoyXSCZAd4vTltCOMX5KpnRmXFiEYxBYpbHVZRZSeR1G8c+8VYqyrIdilfg1z7/ACS2ByJBwaa0EQbUXWvGlwdUXB2VE7ZN72Txxq0vB0eBcP5iLu091J6k/sd+PXvwZjn9AseLKoqqvBobKABtv4hW30+TcO5zfVIKNmkiug1omSKpGA3K1qbLsSRjtl90Z5DV4nnlRXEjasYdQQFS922jeST2CsTOyG3pHRdNxY8ebLqMi4fzEXdp7qo+pP7NT0K/oHgTD+Yh7tPdR6kvsPQr+hE2Q8OwI4GMXBGxFB28htSxumnvYyeLXKPgxjKGGMMjxNvjYqee249Ysa6OmfOtM5LIq9Oxo5Cal+CLRomjHBRS4aRpI0ciZhdlUm2qp8Y56w86ySs0mdH0ymLr7ouPgXD+Yi7tPdVL1Z/ZpehX9A8CYfzEPdp7qPUn9h6Ff0DwJh/MQ92nuo9SX2How+geBMN5iHu091HqS+xfRh9BeBMN5iHu091HqS+w9CH0H4Ew/mIe7T3UepL7D0K/oLwHhvMQ92nuo9SX2HoQ+g/AmH8xD3ae6j1JfYnoV/QPAuH8xF3ae6j1J/Yjx6/oxzOBAuKnVQABKwAGwDqrocVt1Js5PNio3NIhCak3oYXTRfk0TzNM4usAAXkMjX2/lG38wrNzr3rijX6bipycmawKyNG8gUoq7kFl/OzD4TZIxZ9/BoLtblPk9dTVUTn4Kt2XXV5K4dKUV/u81uW6X7L1Y/Xz1vZV/aV78FjyDnXh8ZsjezgXMbjVe3jIB3gcoqtZTOvyW6cmu3wTtRb7Fj5DpBTJdI/30+rT/VW70322cx1f3UVoVpGOwXpQSGxC0jrGgu8jBVHO2we81Wvs4x2WsepzkkjeMl4JYYkiXdGoUc9ha/Xvrmpycp7Z2NcFCCijrvSEgdACTQIzM9J2TNWWOcDZICrnxa67V7Rf9Na3T7fMWYHVqP6U0UeU7K1ZMxIruaXoi+6y+vb2ErBzvcOo6X7ZeqpGkcOVsrRYZOEmfUUsFuQTtO4bKWEXJ6Q2yxQW2ReHz2wTuqLOpZ2CqNV9rHYBuqSVM4+URQya5PSZYhUJYDpQOHK+VYsMnCTPqJcLcgnadw2U6MXJ6Qyc4wW5ETBnxgXdUWdSzsFUar7WJsBup8qZpbaIo5MJPSZY71EWAUCMw/OQ/W8R65q6TE9pHH5/vyIHEbKdMZDuavoiiAwJbxvNIT1WUfsBWHlv/Q6bAS9Iu4qqXgjSaEfYxHOKBxip+EvrGRjt8ak8Qjmtaujw+LrWjkc/nGx7I10FWZLXwUot+TkM7wsssZ1XjOsp5x/Xitz1WvgnHuX8a1qXY9DYSbhEVxuZQw6xf+656S09HVQluOx6kHGSaST9ePq0/wBVbfTn/Gjmur+6Vi9aJkALUgJdy06MMm8LiWmI4sK2B5ZH5OhQe0VlZ9vbib3Sqe/JmsVkm8RGdmU/k2EmlBsyodT022J+5FPhHlLRHbZwjti818qfKcLDN42Qa3pjY/7g0Tjxk0FVnOKZK1GSkRnXkv5RhpI7Xa2snprtX+LddT0WcJplXLqVlbRiDrcXro//AEjkPEtGl6Ifusvr29hKws7vYdP03tWXu9Uvg0vkpelVb4NfXJ/Bq7gr/QzepPVJmGRI7YvDevi9sVpZK/zZjYkt2I9BisE6pB0AUvSut8Gvrk/uruCt2mf1J6pMqyTHbGYX/uIv/YtaOVHUGZGHJuxHocVg7OnWwUbBmI5yD63iPWtXSYi/yRx2e/8AeRAYpadNDKzR9DeUQYpoCeNG/CKOVHFj2MD2isbMjqWzo+nz3DiaODVI0gUgEZlfIUOJFpUBI3MCQw6GG2pa7p1v+WV78au5f0im5R0ctvhmBHkyDb+pfdWjX1OWtSRk3dH+YMquVs1sVEDrwsV8pOOv/jtHWBVqOZVPs2UZ4V9b3ojVytiRsGImAGwDXOwDcLUPHrl30O/LtitbFLljFf5mb9be+lWLXvwI8237ESzPIdaRmdt12NzYbhep6q4wXZFS2yU3uTE1IQjU8lhemTeiSEdvRtWZGSfk2EjQiztx5OXWfaQegWHVXO5FnOxnXYlfCtIn71CWTNtLuUCRFhwdhvJJ0DioO3WP5RWhg17bkZPU7uOoB6IMp3SXDN+AiRPRfY46msfzUmdXpqQ/p1u04mkCqBqANAGL585N+T4pwPsyfSJ+b7QHXftrdw7eVf8A05XPx+F3YfzNzxjwMLxvHI5aQvdNWwBVRbaf+X96gyMWU57RbxM2NcNNFgGlOH/Lzdqe+q/4E2i3+0rXwRGdueCY2ARrG6EOrXbVtYX5Dz1axcSVc9so5mdC2viirZG+94b18XtirGT7bKuJr1Eega586sOgCm6Uvua+uT+DV3A90zeqP/EynDSiOaKQgkRyo5A3kKwNv2rVvg5RaMPGt4STNGGlKHzE3anvrM/BmbX7StfA4uk6I/8AAl7U99H6+bGvqtZR8qYoSzSSAECRywB3i9bNNfp1qJgZFistciHakYqWheSMqSYSdZotpXYVO51P2lPT/IFVLqOaL2Pe65bNyzczhhxkYeJhfZrxk8dDyMP73VjTrlB9zoar42LaJcGmE2w6ADoASRR3DREZYzbw+JH0kYv4nXiuPzD+6lrvnX4ZVuxarf8A0jNc58z5MJx1Jlh8bW4yemB4ucftWtjZsZv+vJh5nT5Vf1HwVytDe+5ltfIDSCEnmhkz5TjI0IuiHhJOTVSxAPS1qpZlvCH/AE0+n085pm4gVgo6fwAmhdwb13MNzlyj8pxUsgN11tVPQXYO3aeuuhxK1CtHJ51vqWDWaeUvk2NhcmyFuDc+ILJsv22qLNhyj2JsG1RsN4BrE0dMgGgUpmkzJPCYcSgcaE3/ACNYN/APVVzBt4z0ZfU6OdfNeUZXwVzW9xOac9DoiAp3FDHNitSnaQ3kKyQPreH9fF7Yqll+2zQwn/ojfq5460OgCm6Uj9TX1qf3V3A90zeqeyZURet7Xc5negLGKRREcmPqlSKJG5BkUCbGliBAJpvHaJHJpnPIguajcSWMmu4ULPEweJ2jcbmUkH/70VDZSpLTRYryJRe0XLI+kyePZiY1lHlx8R+sfZPVas+zB/8Ak1Kupf8A0XPJufmCmsOGEbH8MoKfueKe2qksecfKNCGZVL5LJFKGF1II5QbjtqBpp9ywmmtoXRscCgBEsYYEEXB2EEbCOihPT7DZRUlpmLZ25H+S4ho1HEI14+ZTs1b8xBHZW/h3epHucrn4/pWdvBCOatvsUkjTdFWSuDgadhxpyLX82hOrbpJY9lYWbbynr6On6dTwhv7L1VJmiNzx6ylbkawIuN4uLXHPQuwNbRUV0b4QCwabZ/1B8NXFnWpaWjOfTKW9vY3NoywbCxafvF+GmyzLJedD4dPpi9rZc4U1VAuTYAXO82FrnnqrvZeS0LoAaxUCyIyMLqwKkcoIsaWMuMtobZFSi0zDMoYUwSPE32kYrflA3HrFj1109FnOtM4zIp9OxxGFqbZXfYDtStgg8jn63h/Xxe2Ko5Xts0MJf6I36ueOtQdAFN0p/c19cn91cwfdM3qnsmWWrf8Ak5dhilQ1j1PGAIpGAxI1rCo3tEyXIu2aGZuHxeGSaRpQzFgdVgBxWI3atY1+VOM2kdBjYEJ1pyJsaN8J5U/61+GofzrSx+rp+iFzuzKgw2GaWIyllK7GYEWLAE2tU+PlTnPUvBVy8GuqHKK7lDkw4IrXcFoxFY0xWCyhiMMbwSvHzKbqfyG6nsqrZjRkXasqyPyaZmFnwcW3ATgLMF1lZRxZAPtbPwsLjZ2Vk30em+xuYuV6nZl7qsXvkFIBnWlmMXw7eP6VeriH/fTWp0192jD6wlpMoOGwjTypCn2pGCg8l97dQueqtC+zjFsysavnNI33B4ZY0VEFlRQqjkAFhXOOXJts6+MVFaQ8aBxyS5RiUkNLGpG8F1BHSL05Qb+BjsihPhWDz0X6199HCX0J6sfsHhWDz0X6199HCQerH7FxZRiY6qyIzHcA6k9l6RwaFVkWdQpB4DQIZlpRyXqyJOo2PxH5nXap6xf9IrV6ddtOLMHqtKTU0UpGrXRhNCZDQwSFZFP1vDevi9sVSyv/AAzQw/cR6CrAOrDoAp2lH7mvrU/uruB7pm9V9kyyt9eTlgxQhBTPal5AlsaWXbTeQ7iM4u++o7PBLX5Ne0Xf4fH6UntmufyfcZ1WF7KLbUBcOPK2AWeJ4m+y6lTzX3HqNjToT4y2R2VqyLTMVyrkyTDNwcq2I3N+F+dT4/5ro6ciFkf+nI5OLZVPv4I9zy1JKSIEnvsWXRlkZ3xYxFiIolbjHYGZhYBfK2XJrKzbF4RvdPqlvkbCKyzbBSAZnpWxGtLBGu0qjsQNp4xUDYPQatTA/lNsw+qvlJJLY1osyQWmkxDqwEYCR6wIuz7XIvyAAfmNJn3JpJDum4zTcmtGois02RrGTiNGdtyqWPQBfdSpbehJPS2ef8ejzyvM6PrSMzm6NsBNwL23AWHVW7SoRSWzl7pWyk3o5OAXkHZU/BFb1JDi4Rbbh2U7046G+rLZ0YDhMNNHNHG942DbEbjL+IXt4xcddVchVuGky7jStjJPR6Aw0odQw3MAw6CLisJrTOnT2tjtApDZ1ZL+U4aSMfaIunM67VqWizhYmVcupWVNGKNEwG1WX0lI28m0V0ULYt9jk51Tj5XYSFJ2AEnkAJP7U6UkvkbGEpeFs6MjYd/leHOo9uHiJJRrDjjx2qlkzjwffZo4dU1Ym1o30VhfJ03wHSgU7SipOEWwJPCpsAJPj8Qq3hSUbNsz+pQcqdIzBIWtco46Vb3Vuxth9nMypsXwwrVJ8EAy52U1ksUNjppEOFT7VHRQ+6Ej2ka5ov8A8Pj9KT2zXPZXus6vB9lFsvVcujMuKVXVCQGcMVHjITV1rdGsKBG9BYnCpINV1V1PiYAjsNLGTj3TGzrjNf0iOTNXBg3GGhv6C1I75vyyJYtS8RRLJEALAADkGwVFvZOopeBVAuzmx2MSJGkkYKii7MdwFLGLb7DJzUI7ZkuQssNi8sJKbgOzBFO9UVG1Qefl6a0pw4UaMeuz1cjfwbCFrLTbXc2ta8ChSigNAHBldfoJvVSewafFvkiGyC4vsYDFuHQK6SC7I5Cbe2O4prKeg06fZDa1uRvuTV+ij9WnsiuYnLudlXBcV2OpRamkncO9AoVAj2UbSwbYWO3n19h6uYMpeoZvUoL0+xV9FchOOIO7gX9patZ0nxKfTIrka+ErJ2zd4oWKBwKAAwoE1sjcvr9Wm9U/smpKm+aIL4Lg2YdfZXUfBxb8iClzSaHKXYGqBRoN7FzrstRJa7CVtN7Llmhnvh8JhVhkWYspYkogK8ZiRtLCsXIxZubaOixc6uNemTPzo4PyMR3a/HUH4dha/YVFUz5zwXEth5MKZY5IGkbWZQpGsFAttN9x2HlqxRiNb5lXIzoy1wJ/Iuk2OwGKjZG8uNdZDz6oOsv71FZhST/klp6jCS/ossOeuBYXGKiHMzap7GsarumxfBcjk1P5DlzzwKi5xUJ9FtY9go9Gx/AryKl8kJlDSdhUB4JZZm8Vl1E62ex7AalhhzkV59Qrj4KHl/OPEY0/SnVjBusS/YB5WO9j09VadGJGHkxsnNlZ48HNm5j0w2LimcMUQm+qLttUgbzz0ZNcpR0hMO1QnyZovzoYTyMR3a/HWZ+HZo2/2FbQPnSwfkYju1+Oj8OwT9hWD50sH5GI7tfjo/DsB9QrGcbpIwskToqT3ZGUXRbXKkD8VOrw58hlnUKmmjNcNHu5rVu1rsc1ZJfArGJcEcoNE47G0y0+5pmE0j4VEVSk91VQbIu8Cx/FWHLCt2dNDqNSQ785uE8jEd2vxUn4Vo79lSEdKGE8jEd2vx0n4dov7GoT86OD8jEd2vx0jxLEw/YVFez5zvgxsCJEsoKyBzrqALBWG8E7doqzi484T2ynm5cLIaiQGZOW48FijLKHKmNlsigm5ZTuJHJUuTVKzwQ4V0a3tl/+dTB+RiO7X46ofiTNT8+sHzqYPyMR3a/HR+JMPz6wfOng/IxHdr8VL+JYH59YPnSwfkYju1+Oj8SwPz6hGUtIGGmhkRVmBdGUayLa7AgX41S14dikmV7uo1Sg0Z2F3XreS7dzmG1vsAsBRsNMaaWmtj1EeelZHEYZaYyVMaZBSD0xNIx2x6RBTmRpjDRCo2kSqbE8GKNC8mwwtLoRs6RUiIQiKRipjZQU0dsLUFAuwatAmwAUIds6ot1Sory8i7XpRBOoKTQvJgMYo0HJjDoKjZKmNFaTQ7YDQKNkU0cHqCjQmwwgo0GwwgpUhNgWMUug2dtrVKvBX2MmQmmuTHqK0N61N2P0DWoA/9k=">
            <a:hlinkClick r:id="rId6"/>
          </p:cNvPr>
          <p:cNvSpPr>
            <a:spLocks noChangeAspect="1" noChangeArrowheads="1"/>
          </p:cNvSpPr>
          <p:nvPr/>
        </p:nvSpPr>
        <p:spPr bwMode="auto">
          <a:xfrm>
            <a:off x="2990850" y="-890587"/>
            <a:ext cx="2857500" cy="1114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6" descr="data:image/jpeg;base64,/9j/4AAQSkZJRgABAQAAAQABAAD/2wCEAAkGBxQSEhUUExQUFBQUFBUWFBQUFBQYFBQUFBQWFhQVFxQYHCggGBolHBQUITEhJSkrLi4uFx8zODMsNygtLisBCgoKDg0OGxAQGywkHCQsLCwsLCwsLCwsLCwsLCwsLCwsLCwsLCwsLCwsLCwsLCwsLCwsLCwsLCwsLCwsLCwsLP/AABEIAF0A8AMBEQACEQEDEQH/xAAcAAAABwEBAAAAAAAAAAAAAAAAAQIDBQYHBAj/xABHEAACAQIBBggJDAAEBwAAAAABAgMAEQQFBgcSITETIlFhcYGRkxVBUlNyc7LR0hQXIyQyNEKCkqGxwTVUwvBDYmN0orPh/8QAGgEAAQUBAAAAAAAAAAAAAAAAAAECAwQFBv/EACgRAAICAgEDBAMBAQEBAAAAAAABAgMEERIFITETM0FRFBUiI2EyUv/aAAwDAQACEQMRAD8Ah02m1dT5OHfZHZUy3oriGFIxyTGGAvbeeTeeyopSS8smjGb8I7IslSsNkMp6I391M9atfI/0LX8CJcGyfbR052Rh/Ip8bK38jZVWL4G3Nt1SNojSe+4gSXO+mc142LwaXgd16epL7I+L2Fa9L5F8BcGKa4hyBwYo4icgagpdC732EMBTG0vI5bCIHNR2+xdsKw5qO32G2L4MUv8AIm3oDpS6BN68hCMUmg5B2Ao3FeQW34EOo5qbuI6LYgNbko3oXyDhAd9LyDiwFV5u2m9mKmxBjX/ZpOKHcmFqLRpBtge1qV6BDkJFqI6GyFkCndhi2HwdGg5PwxvDGxpIdh1iOtnqSUkltkMYNvRec3MxNYCTFXF7EQjYR6Z5eYVjZGe32idBidLS/qZecDkyKEWjjRPRUAnpNZ0rJS8s2IUQitJHXaoyXSCZAd4vTltCOMX5KpnRmXFiEYxBYpbHVZRZSeR1G8c+8VYqyrIdilfg1z7/ACS2ByJBwaa0EQbUXWvGlwdUXB2VE7ZN72Txxq0vB0eBcP5iLu091J6k/sd+PXvwZjn9AseLKoqqvBobKABtv4hW30+TcO5zfVIKNmkiug1omSKpGA3K1qbLsSRjtl90Z5DV4nnlRXEjasYdQQFS922jeST2CsTOyG3pHRdNxY8ebLqMi4fzEXdp7qo+pP7NT0K/oHgTD+Yh7tPdR6kvsPQr+hE2Q8OwI4GMXBGxFB28htSxumnvYyeLXKPgxjKGGMMjxNvjYqee249Ysa6OmfOtM5LIq9Oxo5Cal+CLRomjHBRS4aRpI0ciZhdlUm2qp8Y56w86ySs0mdH0ymLr7ouPgXD+Yi7tPdVL1Z/ZpehX9A8CYfzEPdp7qPUn9h6Ff0DwJh/MQ92nuo9SX2How+geBMN5iHu091HqS+xfRh9BeBMN5iHu091HqS+w9CH0H4Ew/mIe7T3UepL7D0K/oLwHhvMQ92nuo9SX2HoQ+g/AmH8xD3ae6j1JfYnoV/QPAuH8xF3ae6j1J/Yjx6/oxzOBAuKnVQABKwAGwDqrocVt1Js5PNio3NIhCak3oYXTRfk0TzNM4usAAXkMjX2/lG38wrNzr3rijX6bipycmawKyNG8gUoq7kFl/OzD4TZIxZ9/BoLtblPk9dTVUTn4Kt2XXV5K4dKUV/u81uW6X7L1Y/Xz1vZV/aV78FjyDnXh8ZsjezgXMbjVe3jIB3gcoqtZTOvyW6cmu3wTtRb7Fj5DpBTJdI/30+rT/VW70322cx1f3UVoVpGOwXpQSGxC0jrGgu8jBVHO2we81Wvs4x2WsepzkkjeMl4JYYkiXdGoUc9ha/Xvrmpycp7Z2NcFCCijrvSEgdACTQIzM9J2TNWWOcDZICrnxa67V7Rf9Na3T7fMWYHVqP6U0UeU7K1ZMxIruaXoi+6y+vb2ErBzvcOo6X7ZeqpGkcOVsrRYZOEmfUUsFuQTtO4bKWEXJ6Q2yxQW2ReHz2wTuqLOpZ2CqNV9rHYBuqSVM4+URQya5PSZYhUJYDpQOHK+VYsMnCTPqJcLcgnadw2U6MXJ6Qyc4wW5ETBnxgXdUWdSzsFUar7WJsBup8qZpbaIo5MJPSZY71EWAUCMw/OQ/W8R65q6TE9pHH5/vyIHEbKdMZDuavoiiAwJbxvNIT1WUfsBWHlv/Q6bAS9Iu4qqXgjSaEfYxHOKBxip+EvrGRjt8ak8Qjmtaujw+LrWjkc/nGx7I10FWZLXwUot+TkM7wsssZ1XjOsp5x/Xitz1WvgnHuX8a1qXY9DYSbhEVxuZQw6xf+656S09HVQluOx6kHGSaST9ePq0/wBVbfTn/Gjmur+6Vi9aJkALUgJdy06MMm8LiWmI4sK2B5ZH5OhQe0VlZ9vbib3Sqe/JmsVkm8RGdmU/k2EmlBsyodT022J+5FPhHlLRHbZwjti818qfKcLDN42Qa3pjY/7g0Tjxk0FVnOKZK1GSkRnXkv5RhpI7Xa2snprtX+LddT0WcJplXLqVlbRiDrcXro//AEjkPEtGl6Ifusvr29hKws7vYdP03tWXu9Uvg0vkpelVb4NfXJ/Bq7gr/QzepPVJmGRI7YvDevi9sVpZK/zZjYkt2I9BisE6pB0AUvSut8Gvrk/uruCt2mf1J6pMqyTHbGYX/uIv/YtaOVHUGZGHJuxHocVg7OnWwUbBmI5yD63iPWtXSYi/yRx2e/8AeRAYpadNDKzR9DeUQYpoCeNG/CKOVHFj2MD2isbMjqWzo+nz3DiaODVI0gUgEZlfIUOJFpUBI3MCQw6GG2pa7p1v+WV78au5f0im5R0ctvhmBHkyDb+pfdWjX1OWtSRk3dH+YMquVs1sVEDrwsV8pOOv/jtHWBVqOZVPs2UZ4V9b3ojVytiRsGImAGwDXOwDcLUPHrl30O/LtitbFLljFf5mb9be+lWLXvwI8237ESzPIdaRmdt12NzYbhep6q4wXZFS2yU3uTE1IQjU8lhemTeiSEdvRtWZGSfk2EjQiztx5OXWfaQegWHVXO5FnOxnXYlfCtIn71CWTNtLuUCRFhwdhvJJ0DioO3WP5RWhg17bkZPU7uOoB6IMp3SXDN+AiRPRfY46msfzUmdXpqQ/p1u04mkCqBqANAGL585N+T4pwPsyfSJ+b7QHXftrdw7eVf8A05XPx+F3YfzNzxjwMLxvHI5aQvdNWwBVRbaf+X96gyMWU57RbxM2NcNNFgGlOH/Lzdqe+q/4E2i3+0rXwRGdueCY2ARrG6EOrXbVtYX5Dz1axcSVc9so5mdC2viirZG+94b18XtirGT7bKuJr1Eega586sOgCm6Uvua+uT+DV3A90zeqP/EynDSiOaKQgkRyo5A3kKwNv2rVvg5RaMPGt4STNGGlKHzE3anvrM/BmbX7StfA4uk6I/8AAl7U99H6+bGvqtZR8qYoSzSSAECRywB3i9bNNfp1qJgZFistciHakYqWheSMqSYSdZotpXYVO51P2lPT/IFVLqOaL2Pe65bNyzczhhxkYeJhfZrxk8dDyMP73VjTrlB9zoar42LaJcGmE2w6ADoASRR3DREZYzbw+JH0kYv4nXiuPzD+6lrvnX4ZVuxarf8A0jNc58z5MJx1Jlh8bW4yemB4ucftWtjZsZv+vJh5nT5Vf1HwVytDe+5ltfIDSCEnmhkz5TjI0IuiHhJOTVSxAPS1qpZlvCH/AE0+n085pm4gVgo6fwAmhdwb13MNzlyj8pxUsgN11tVPQXYO3aeuuhxK1CtHJ51vqWDWaeUvk2NhcmyFuDc+ILJsv22qLNhyj2JsG1RsN4BrE0dMgGgUpmkzJPCYcSgcaE3/ACNYN/APVVzBt4z0ZfU6OdfNeUZXwVzW9xOac9DoiAp3FDHNitSnaQ3kKyQPreH9fF7Yqll+2zQwn/ojfq5460OgCm6Uj9TX1qf3V3A90zeqeyZURet7Xc5negLGKRREcmPqlSKJG5BkUCbGliBAJpvHaJHJpnPIguajcSWMmu4ULPEweJ2jcbmUkH/70VDZSpLTRYryJRe0XLI+kyePZiY1lHlx8R+sfZPVas+zB/8Ak1Kupf8A0XPJufmCmsOGEbH8MoKfueKe2qksecfKNCGZVL5LJFKGF1II5QbjtqBpp9ywmmtoXRscCgBEsYYEEXB2EEbCOihPT7DZRUlpmLZ25H+S4ho1HEI14+ZTs1b8xBHZW/h3epHucrn4/pWdvBCOatvsUkjTdFWSuDgadhxpyLX82hOrbpJY9lYWbbynr6On6dTwhv7L1VJmiNzx6ylbkawIuN4uLXHPQuwNbRUV0b4QCwabZ/1B8NXFnWpaWjOfTKW9vY3NoywbCxafvF+GmyzLJedD4dPpi9rZc4U1VAuTYAXO82FrnnqrvZeS0LoAaxUCyIyMLqwKkcoIsaWMuMtobZFSi0zDMoYUwSPE32kYrflA3HrFj1109FnOtM4zIp9OxxGFqbZXfYDtStgg8jn63h/Xxe2Ko5Xts0MJf6I36ueOtQdAFN0p/c19cn91cwfdM3qnsmWWrf8Ak5dhilQ1j1PGAIpGAxI1rCo3tEyXIu2aGZuHxeGSaRpQzFgdVgBxWI3atY1+VOM2kdBjYEJ1pyJsaN8J5U/61+GofzrSx+rp+iFzuzKgw2GaWIyllK7GYEWLAE2tU+PlTnPUvBVy8GuqHKK7lDkw4IrXcFoxFY0xWCyhiMMbwSvHzKbqfyG6nsqrZjRkXasqyPyaZmFnwcW3ATgLMF1lZRxZAPtbPwsLjZ2Vk30em+xuYuV6nZl7qsXvkFIBnWlmMXw7eP6VeriH/fTWp0192jD6wlpMoOGwjTypCn2pGCg8l97dQueqtC+zjFsysavnNI33B4ZY0VEFlRQqjkAFhXOOXJts6+MVFaQ8aBxyS5RiUkNLGpG8F1BHSL05Qb+BjsihPhWDz0X6199HCX0J6sfsHhWDz0X6199HCQerH7FxZRiY6qyIzHcA6k9l6RwaFVkWdQpB4DQIZlpRyXqyJOo2PxH5nXap6xf9IrV6ddtOLMHqtKTU0UpGrXRhNCZDQwSFZFP1vDevi9sVSyv/AAzQw/cR6CrAOrDoAp2lH7mvrU/uruB7pm9V9kyyt9eTlgxQhBTPal5AlsaWXbTeQ7iM4u++o7PBLX5Ne0Xf4fH6UntmufyfcZ1WF7KLbUBcOPK2AWeJ4m+y6lTzX3HqNjToT4y2R2VqyLTMVyrkyTDNwcq2I3N+F+dT4/5ro6ciFkf+nI5OLZVPv4I9zy1JKSIEnvsWXRlkZ3xYxFiIolbjHYGZhYBfK2XJrKzbF4RvdPqlvkbCKyzbBSAZnpWxGtLBGu0qjsQNp4xUDYPQatTA/lNsw+qvlJJLY1osyQWmkxDqwEYCR6wIuz7XIvyAAfmNJn3JpJDum4zTcmtGois02RrGTiNGdtyqWPQBfdSpbehJPS2ef8ejzyvM6PrSMzm6NsBNwL23AWHVW7SoRSWzl7pWyk3o5OAXkHZU/BFb1JDi4Rbbh2U7046G+rLZ0YDhMNNHNHG942DbEbjL+IXt4xcddVchVuGky7jStjJPR6Aw0odQw3MAw6CLisJrTOnT2tjtApDZ1ZL+U4aSMfaIunM67VqWizhYmVcupWVNGKNEwG1WX0lI28m0V0ULYt9jk51Tj5XYSFJ2AEnkAJP7U6UkvkbGEpeFs6MjYd/leHOo9uHiJJRrDjjx2qlkzjwffZo4dU1Ym1o30VhfJ03wHSgU7SipOEWwJPCpsAJPj8Qq3hSUbNsz+pQcqdIzBIWtco46Vb3Vuxth9nMypsXwwrVJ8EAy52U1ksUNjppEOFT7VHRQ+6Ej2ka5ov8A8Pj9KT2zXPZXus6vB9lFsvVcujMuKVXVCQGcMVHjITV1rdGsKBG9BYnCpINV1V1PiYAjsNLGTj3TGzrjNf0iOTNXBg3GGhv6C1I75vyyJYtS8RRLJEALAADkGwVFvZOopeBVAuzmx2MSJGkkYKii7MdwFLGLb7DJzUI7ZkuQssNi8sJKbgOzBFO9UVG1Qefl6a0pw4UaMeuz1cjfwbCFrLTbXc2ta8ChSigNAHBldfoJvVSewafFvkiGyC4vsYDFuHQK6SC7I5Cbe2O4prKeg06fZDa1uRvuTV+ij9WnsiuYnLudlXBcV2OpRamkncO9AoVAj2UbSwbYWO3n19h6uYMpeoZvUoL0+xV9FchOOIO7gX9patZ0nxKfTIrka+ErJ2zd4oWKBwKAAwoE1sjcvr9Wm9U/smpKm+aIL4Lg2YdfZXUfBxb8iClzSaHKXYGqBRoN7FzrstRJa7CVtN7Llmhnvh8JhVhkWYspYkogK8ZiRtLCsXIxZubaOixc6uNemTPzo4PyMR3a/HUH4dha/YVFUz5zwXEth5MKZY5IGkbWZQpGsFAttN9x2HlqxRiNb5lXIzoy1wJ/Iuk2OwGKjZG8uNdZDz6oOsv71FZhST/klp6jCS/ossOeuBYXGKiHMzap7GsarumxfBcjk1P5DlzzwKi5xUJ9FtY9go9Gx/AryKl8kJlDSdhUB4JZZm8Vl1E62ex7AalhhzkV59Qrj4KHl/OPEY0/SnVjBusS/YB5WO9j09VadGJGHkxsnNlZ48HNm5j0w2LimcMUQm+qLttUgbzz0ZNcpR0hMO1QnyZovzoYTyMR3a/HWZ+HZo2/2FbQPnSwfkYju1+Oj8OwT9hWD50sH5GI7tfjo/DsB9QrGcbpIwskToqT3ZGUXRbXKkD8VOrw58hlnUKmmjNcNHu5rVu1rsc1ZJfArGJcEcoNE47G0y0+5pmE0j4VEVSk91VQbIu8Cx/FWHLCt2dNDqNSQ785uE8jEd2vxUn4Vo79lSEdKGE8jEd2vx0n4dov7GoT86OD8jEd2vx0jxLEw/YVFez5zvgxsCJEsoKyBzrqALBWG8E7doqzi484T2ynm5cLIaiQGZOW48FijLKHKmNlsigm5ZTuJHJUuTVKzwQ4V0a3tl/+dTB+RiO7X46ofiTNT8+sHzqYPyMR3a/HR+JMPz6wfOng/IxHdr8VL+JYH59YPnSwfkYju1+Oj8SwPz6hGUtIGGmhkRVmBdGUayLa7AgX41S14dikmV7uo1Sg0Z2F3XreS7dzmG1vsAsBRsNMaaWmtj1EeelZHEYZaYyVMaZBSD0xNIx2x6RBTmRpjDRCo2kSqbE8GKNC8mwwtLoRs6RUiIQiKRipjZQU0dsLUFAuwatAmwAUIds6ot1Sory8i7XpRBOoKTQvJgMYo0HJjDoKjZKmNFaTQ7YDQKNkU0cHqCjQmwwgo0GwwgpUhNgWMUug2dtrVKvBX2MmQmmuTHqK0N61N2P0DWoA/9k=">
            <a:hlinkClick r:id="rId6"/>
          </p:cNvPr>
          <p:cNvSpPr>
            <a:spLocks noChangeAspect="1" noChangeArrowheads="1"/>
          </p:cNvSpPr>
          <p:nvPr/>
        </p:nvSpPr>
        <p:spPr bwMode="auto">
          <a:xfrm>
            <a:off x="3019425" y="-533400"/>
            <a:ext cx="2857500" cy="1114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2" descr="data:image/jpeg;base64,/9j/4AAQSkZJRgABAQAAAQABAAD/2wCEAAkGBxQSEhUUExQUFBQUFBUWFBQUFBQYFBQUFBQWFhQVFxQYHCggGBolHBQUITEhJSkrLi4uFx8zODMsNygtLisBCgoKDg0OGxAQGywkHCQsLCwsLCwsLCwsLCwsLCwsLCwsLCwsLCwsLCwsLCwsLCwsLCwsLCwsLCwsLCwsLCwsLP/AABEIAF0A8AMBEQACEQEDEQH/xAAcAAAABwEBAAAAAAAAAAAAAAAAAQIDBQYHBAj/xABHEAACAQIBBggJDAAEBwAAAAABAgMAEQQFBgcSITETIlFhcYGRkxVBUlNyc7LR0hQXIyQyNEKCkqGxwTVUwvBDYmN0orPh/8QAGgEAAQUBAAAAAAAAAAAAAAAAAAECAwQFBv/EACgRAAICAgEDBAMBAQEBAAAAAAABAgMEERIFITETM0FRFBUiI2EyUv/aAAwDAQACEQMRAD8Ah02m1dT5OHfZHZUy3oriGFIxyTGGAvbeeTeeyopSS8smjGb8I7IslSsNkMp6I391M9atfI/0LX8CJcGyfbR052Rh/Ip8bK38jZVWL4G3Nt1SNojSe+4gSXO+mc142LwaXgd16epL7I+L2Fa9L5F8BcGKa4hyBwYo4icgagpdC732EMBTG0vI5bCIHNR2+xdsKw5qO32G2L4MUv8AIm3oDpS6BN68hCMUmg5B2Ao3FeQW34EOo5qbuI6LYgNbko3oXyDhAd9LyDiwFV5u2m9mKmxBjX/ZpOKHcmFqLRpBtge1qV6BDkJFqI6GyFkCndhi2HwdGg5PwxvDGxpIdh1iOtnqSUkltkMYNvRec3MxNYCTFXF7EQjYR6Z5eYVjZGe32idBidLS/qZecDkyKEWjjRPRUAnpNZ0rJS8s2IUQitJHXaoyXSCZAd4vTltCOMX5KpnRmXFiEYxBYpbHVZRZSeR1G8c+8VYqyrIdilfg1z7/ACS2ByJBwaa0EQbUXWvGlwdUXB2VE7ZN72Txxq0vB0eBcP5iLu091J6k/sd+PXvwZjn9AseLKoqqvBobKABtv4hW30+TcO5zfVIKNmkiug1omSKpGA3K1qbLsSRjtl90Z5DV4nnlRXEjasYdQQFS922jeST2CsTOyG3pHRdNxY8ebLqMi4fzEXdp7qo+pP7NT0K/oHgTD+Yh7tPdR6kvsPQr+hE2Q8OwI4GMXBGxFB28htSxumnvYyeLXKPgxjKGGMMjxNvjYqee249Ysa6OmfOtM5LIq9Oxo5Cal+CLRomjHBRS4aRpI0ciZhdlUm2qp8Y56w86ySs0mdH0ymLr7ouPgXD+Yi7tPdVL1Z/ZpehX9A8CYfzEPdp7qPUn9h6Ff0DwJh/MQ92nuo9SX2How+geBMN5iHu091HqS+xfRh9BeBMN5iHu091HqS+w9CH0H4Ew/mIe7T3UepL7D0K/oLwHhvMQ92nuo9SX2HoQ+g/AmH8xD3ae6j1JfYnoV/QPAuH8xF3ae6j1J/Yjx6/oxzOBAuKnVQABKwAGwDqrocVt1Js5PNio3NIhCak3oYXTRfk0TzNM4usAAXkMjX2/lG38wrNzr3rijX6bipycmawKyNG8gUoq7kFl/OzD4TZIxZ9/BoLtblPk9dTVUTn4Kt2XXV5K4dKUV/u81uW6X7L1Y/Xz1vZV/aV78FjyDnXh8ZsjezgXMbjVe3jIB3gcoqtZTOvyW6cmu3wTtRb7Fj5DpBTJdI/30+rT/VW70322cx1f3UVoVpGOwXpQSGxC0jrGgu8jBVHO2we81Wvs4x2WsepzkkjeMl4JYYkiXdGoUc9ha/Xvrmpycp7Z2NcFCCijrvSEgdACTQIzM9J2TNWWOcDZICrnxa67V7Rf9Na3T7fMWYHVqP6U0UeU7K1ZMxIruaXoi+6y+vb2ErBzvcOo6X7ZeqpGkcOVsrRYZOEmfUUsFuQTtO4bKWEXJ6Q2yxQW2ReHz2wTuqLOpZ2CqNV9rHYBuqSVM4+URQya5PSZYhUJYDpQOHK+VYsMnCTPqJcLcgnadw2U6MXJ6Qyc4wW5ETBnxgXdUWdSzsFUar7WJsBup8qZpbaIo5MJPSZY71EWAUCMw/OQ/W8R65q6TE9pHH5/vyIHEbKdMZDuavoiiAwJbxvNIT1WUfsBWHlv/Q6bAS9Iu4qqXgjSaEfYxHOKBxip+EvrGRjt8ak8Qjmtaujw+LrWjkc/nGx7I10FWZLXwUot+TkM7wsssZ1XjOsp5x/Xitz1WvgnHuX8a1qXY9DYSbhEVxuZQw6xf+656S09HVQluOx6kHGSaST9ePq0/wBVbfTn/Gjmur+6Vi9aJkALUgJdy06MMm8LiWmI4sK2B5ZH5OhQe0VlZ9vbib3Sqe/JmsVkm8RGdmU/k2EmlBsyodT022J+5FPhHlLRHbZwjti818qfKcLDN42Qa3pjY/7g0Tjxk0FVnOKZK1GSkRnXkv5RhpI7Xa2snprtX+LddT0WcJplXLqVlbRiDrcXro//AEjkPEtGl6Ifusvr29hKws7vYdP03tWXu9Uvg0vkpelVb4NfXJ/Bq7gr/QzepPVJmGRI7YvDevi9sVpZK/zZjYkt2I9BisE6pB0AUvSut8Gvrk/uruCt2mf1J6pMqyTHbGYX/uIv/YtaOVHUGZGHJuxHocVg7OnWwUbBmI5yD63iPWtXSYi/yRx2e/8AeRAYpadNDKzR9DeUQYpoCeNG/CKOVHFj2MD2isbMjqWzo+nz3DiaODVI0gUgEZlfIUOJFpUBI3MCQw6GG2pa7p1v+WV78au5f0im5R0ctvhmBHkyDb+pfdWjX1OWtSRk3dH+YMquVs1sVEDrwsV8pOOv/jtHWBVqOZVPs2UZ4V9b3ojVytiRsGImAGwDXOwDcLUPHrl30O/LtitbFLljFf5mb9be+lWLXvwI8237ESzPIdaRmdt12NzYbhep6q4wXZFS2yU3uTE1IQjU8lhemTeiSEdvRtWZGSfk2EjQiztx5OXWfaQegWHVXO5FnOxnXYlfCtIn71CWTNtLuUCRFhwdhvJJ0DioO3WP5RWhg17bkZPU7uOoB6IMp3SXDN+AiRPRfY46msfzUmdXpqQ/p1u04mkCqBqANAGL585N+T4pwPsyfSJ+b7QHXftrdw7eVf8A05XPx+F3YfzNzxjwMLxvHI5aQvdNWwBVRbaf+X96gyMWU57RbxM2NcNNFgGlOH/Lzdqe+q/4E2i3+0rXwRGdueCY2ARrG6EOrXbVtYX5Dz1axcSVc9so5mdC2viirZG+94b18XtirGT7bKuJr1Eega586sOgCm6Uvua+uT+DV3A90zeqP/EynDSiOaKQgkRyo5A3kKwNv2rVvg5RaMPGt4STNGGlKHzE3anvrM/BmbX7StfA4uk6I/8AAl7U99H6+bGvqtZR8qYoSzSSAECRywB3i9bNNfp1qJgZFistciHakYqWheSMqSYSdZotpXYVO51P2lPT/IFVLqOaL2Pe65bNyzczhhxkYeJhfZrxk8dDyMP73VjTrlB9zoar42LaJcGmE2w6ADoASRR3DREZYzbw+JH0kYv4nXiuPzD+6lrvnX4ZVuxarf8A0jNc58z5MJx1Jlh8bW4yemB4ucftWtjZsZv+vJh5nT5Vf1HwVytDe+5ltfIDSCEnmhkz5TjI0IuiHhJOTVSxAPS1qpZlvCH/AE0+n085pm4gVgo6fwAmhdwb13MNzlyj8pxUsgN11tVPQXYO3aeuuhxK1CtHJ51vqWDWaeUvk2NhcmyFuDc+ILJsv22qLNhyj2JsG1RsN4BrE0dMgGgUpmkzJPCYcSgcaE3/ACNYN/APVVzBt4z0ZfU6OdfNeUZXwVzW9xOac9DoiAp3FDHNitSnaQ3kKyQPreH9fF7Yqll+2zQwn/ojfq5460OgCm6Uj9TX1qf3V3A90zeqeyZURet7Xc5negLGKRREcmPqlSKJG5BkUCbGliBAJpvHaJHJpnPIguajcSWMmu4ULPEweJ2jcbmUkH/70VDZSpLTRYryJRe0XLI+kyePZiY1lHlx8R+sfZPVas+zB/8Ak1Kupf8A0XPJufmCmsOGEbH8MoKfueKe2qksecfKNCGZVL5LJFKGF1II5QbjtqBpp9ywmmtoXRscCgBEsYYEEXB2EEbCOihPT7DZRUlpmLZ25H+S4ho1HEI14+ZTs1b8xBHZW/h3epHucrn4/pWdvBCOatvsUkjTdFWSuDgadhxpyLX82hOrbpJY9lYWbbynr6On6dTwhv7L1VJmiNzx6ylbkawIuN4uLXHPQuwNbRUV0b4QCwabZ/1B8NXFnWpaWjOfTKW9vY3NoywbCxafvF+GmyzLJedD4dPpi9rZc4U1VAuTYAXO82FrnnqrvZeS0LoAaxUCyIyMLqwKkcoIsaWMuMtobZFSi0zDMoYUwSPE32kYrflA3HrFj1109FnOtM4zIp9OxxGFqbZXfYDtStgg8jn63h/Xxe2Ko5Xts0MJf6I36ueOtQdAFN0p/c19cn91cwfdM3qnsmWWrf8Ak5dhilQ1j1PGAIpGAxI1rCo3tEyXIu2aGZuHxeGSaRpQzFgdVgBxWI3atY1+VOM2kdBjYEJ1pyJsaN8J5U/61+GofzrSx+rp+iFzuzKgw2GaWIyllK7GYEWLAE2tU+PlTnPUvBVy8GuqHKK7lDkw4IrXcFoxFY0xWCyhiMMbwSvHzKbqfyG6nsqrZjRkXasqyPyaZmFnwcW3ATgLMF1lZRxZAPtbPwsLjZ2Vk30em+xuYuV6nZl7qsXvkFIBnWlmMXw7eP6VeriH/fTWp0192jD6wlpMoOGwjTypCn2pGCg8l97dQueqtC+zjFsysavnNI33B4ZY0VEFlRQqjkAFhXOOXJts6+MVFaQ8aBxyS5RiUkNLGpG8F1BHSL05Qb+BjsihPhWDz0X6199HCX0J6sfsHhWDz0X6199HCQerH7FxZRiY6qyIzHcA6k9l6RwaFVkWdQpB4DQIZlpRyXqyJOo2PxH5nXap6xf9IrV6ddtOLMHqtKTU0UpGrXRhNCZDQwSFZFP1vDevi9sVSyv/AAzQw/cR6CrAOrDoAp2lH7mvrU/uruB7pm9V9kyyt9eTlgxQhBTPal5AlsaWXbTeQ7iM4u++o7PBLX5Ne0Xf4fH6UntmufyfcZ1WF7KLbUBcOPK2AWeJ4m+y6lTzX3HqNjToT4y2R2VqyLTMVyrkyTDNwcq2I3N+F+dT4/5ro6ciFkf+nI5OLZVPv4I9zy1JKSIEnvsWXRlkZ3xYxFiIolbjHYGZhYBfK2XJrKzbF4RvdPqlvkbCKyzbBSAZnpWxGtLBGu0qjsQNp4xUDYPQatTA/lNsw+qvlJJLY1osyQWmkxDqwEYCR6wIuz7XIvyAAfmNJn3JpJDum4zTcmtGois02RrGTiNGdtyqWPQBfdSpbehJPS2ef8ejzyvM6PrSMzm6NsBNwL23AWHVW7SoRSWzl7pWyk3o5OAXkHZU/BFb1JDi4Rbbh2U7046G+rLZ0YDhMNNHNHG942DbEbjL+IXt4xcddVchVuGky7jStjJPR6Aw0odQw3MAw6CLisJrTOnT2tjtApDZ1ZL+U4aSMfaIunM67VqWizhYmVcupWVNGKNEwG1WX0lI28m0V0ULYt9jk51Tj5XYSFJ2AEnkAJP7U6UkvkbGEpeFs6MjYd/leHOo9uHiJJRrDjjx2qlkzjwffZo4dU1Ym1o30VhfJ03wHSgU7SipOEWwJPCpsAJPj8Qq3hSUbNsz+pQcqdIzBIWtco46Vb3Vuxth9nMypsXwwrVJ8EAy52U1ksUNjppEOFT7VHRQ+6Ej2ka5ov8A8Pj9KT2zXPZXus6vB9lFsvVcujMuKVXVCQGcMVHjITV1rdGsKBG9BYnCpINV1V1PiYAjsNLGTj3TGzrjNf0iOTNXBg3GGhv6C1I75vyyJYtS8RRLJEALAADkGwVFvZOopeBVAuzmx2MSJGkkYKii7MdwFLGLb7DJzUI7ZkuQssNi8sJKbgOzBFO9UVG1Qefl6a0pw4UaMeuz1cjfwbCFrLTbXc2ta8ChSigNAHBldfoJvVSewafFvkiGyC4vsYDFuHQK6SC7I5Cbe2O4prKeg06fZDa1uRvuTV+ij9WnsiuYnLudlXBcV2OpRamkncO9AoVAj2UbSwbYWO3n19h6uYMpeoZvUoL0+xV9FchOOIO7gX9patZ0nxKfTIrka+ErJ2zd4oWKBwKAAwoE1sjcvr9Wm9U/smpKm+aIL4Lg2YdfZXUfBxb8iClzSaHKXYGqBRoN7FzrstRJa7CVtN7Llmhnvh8JhVhkWYspYkogK8ZiRtLCsXIxZubaOixc6uNemTPzo4PyMR3a/HUH4dha/YVFUz5zwXEth5MKZY5IGkbWZQpGsFAttN9x2HlqxRiNb5lXIzoy1wJ/Iuk2OwGKjZG8uNdZDz6oOsv71FZhST/klp6jCS/ossOeuBYXGKiHMzap7GsarumxfBcjk1P5DlzzwKi5xUJ9FtY9go9Gx/AryKl8kJlDSdhUB4JZZm8Vl1E62ex7AalhhzkV59Qrj4KHl/OPEY0/SnVjBusS/YB5WO9j09VadGJGHkxsnNlZ48HNm5j0w2LimcMUQm+qLttUgbzz0ZNcpR0hMO1QnyZovzoYTyMR3a/HWZ+HZo2/2FbQPnSwfkYju1+Oj8OwT9hWD50sH5GI7tfjo/DsB9QrGcbpIwskToqT3ZGUXRbXKkD8VOrw58hlnUKmmjNcNHu5rVu1rsc1ZJfArGJcEcoNE47G0y0+5pmE0j4VEVSk91VQbIu8Cx/FWHLCt2dNDqNSQ785uE8jEd2vxUn4Vo79lSEdKGE8jEd2vx0n4dov7GoT86OD8jEd2vx0jxLEw/YVFez5zvgxsCJEsoKyBzrqALBWG8E7doqzi484T2ynm5cLIaiQGZOW48FijLKHKmNlsigm5ZTuJHJUuTVKzwQ4V0a3tl/+dTB+RiO7X46ofiTNT8+sHzqYPyMR3a/HR+JMPz6wfOng/IxHdr8VL+JYH59YPnSwfkYju1+Oj8SwPz6hGUtIGGmhkRVmBdGUayLa7AgX41S14dikmV7uo1Sg0Z2F3XreS7dzmG1vsAsBRsNMaaWmtj1EeelZHEYZaYyVMaZBSD0xNIx2x6RBTmRpjDRCo2kSqbE8GKNC8mwwtLoRs6RUiIQiKRipjZQU0dsLUFAuwatAmwAUIds6ot1Sory8i7XpRBOoKTQvJgMYo0HJjDoKjZKmNFaTQ7YDQKNkU0cHqCjQmwwgo0GwwgpUhNgWMUug2dtrVKvBX2MmQmmuTHqK0N61N2P0DWoA/9k=">
            <a:hlinkClick r:id="rId7"/>
          </p:cNvPr>
          <p:cNvSpPr>
            <a:spLocks noChangeAspect="1" noChangeArrowheads="1"/>
          </p:cNvSpPr>
          <p:nvPr/>
        </p:nvSpPr>
        <p:spPr bwMode="auto">
          <a:xfrm>
            <a:off x="3171825" y="-381000"/>
            <a:ext cx="2857500" cy="11144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398" y="1"/>
            <a:ext cx="7924801" cy="1524000"/>
          </a:xfrm>
        </p:spPr>
        <p:txBody>
          <a:bodyPr>
            <a:normAutofit/>
          </a:bodyPr>
          <a:lstStyle/>
          <a:p>
            <a:r>
              <a:rPr lang="en-US" sz="4000" b="0" dirty="0">
                <a:latin typeface="GungsuhChe" panose="02030609000101010101" pitchFamily="49" charset="-127"/>
                <a:ea typeface="GungsuhChe" panose="02030609000101010101" pitchFamily="49" charset="-127"/>
              </a:rPr>
              <a:t>ACT </a:t>
            </a:r>
            <a:r>
              <a:rPr lang="en-US" b="0" dirty="0">
                <a:latin typeface="GungsuhChe" panose="02030609000101010101" pitchFamily="49" charset="-127"/>
                <a:ea typeface="GungsuhChe" panose="02030609000101010101" pitchFamily="49" charset="-127"/>
              </a:rPr>
              <a:t>Winter/Spring </a:t>
            </a:r>
            <a:r>
              <a:rPr lang="en-US" sz="4000" b="0" dirty="0">
                <a:latin typeface="GungsuhChe" panose="02030609000101010101" pitchFamily="49" charset="-127"/>
                <a:ea typeface="GungsuhChe" panose="02030609000101010101" pitchFamily="49" charset="-127"/>
              </a:rPr>
              <a:t>Test Dates</a:t>
            </a:r>
            <a:br>
              <a:rPr lang="en-US" b="0" dirty="0">
                <a:latin typeface="GungsuhChe" panose="02030609000101010101" pitchFamily="49" charset="-127"/>
                <a:ea typeface="GungsuhChe" panose="02030609000101010101" pitchFamily="49" charset="-127"/>
              </a:rPr>
            </a:br>
            <a:r>
              <a:rPr lang="en-US" b="0" dirty="0">
                <a:latin typeface="GungsuhChe" panose="02030609000101010101" pitchFamily="49" charset="-127"/>
                <a:ea typeface="GungsuhChe" panose="02030609000101010101" pitchFamily="49" charset="-127"/>
              </a:rPr>
              <a:t>Step 2 Continued…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67686498"/>
              </p:ext>
            </p:extLst>
          </p:nvPr>
        </p:nvGraphicFramePr>
        <p:xfrm>
          <a:off x="609600" y="1649859"/>
          <a:ext cx="8153400" cy="4276617"/>
        </p:xfrm>
        <a:graphic>
          <a:graphicData uri="http://schemas.openxmlformats.org/drawingml/2006/table">
            <a:tbl>
              <a:tblPr firstRow="1" bandRow="1">
                <a:tableStyleId>{073A0DAA-6AF3-43AB-8588-CEC1D06C72B9}</a:tableStyleId>
              </a:tblPr>
              <a:tblGrid>
                <a:gridCol w="4076700">
                  <a:extLst>
                    <a:ext uri="{9D8B030D-6E8A-4147-A177-3AD203B41FA5}">
                      <a16:colId xmlns:a16="http://schemas.microsoft.com/office/drawing/2014/main" val="20000"/>
                    </a:ext>
                  </a:extLst>
                </a:gridCol>
                <a:gridCol w="4076700">
                  <a:extLst>
                    <a:ext uri="{9D8B030D-6E8A-4147-A177-3AD203B41FA5}">
                      <a16:colId xmlns:a16="http://schemas.microsoft.com/office/drawing/2014/main" val="20001"/>
                    </a:ext>
                  </a:extLst>
                </a:gridCol>
              </a:tblGrid>
              <a:tr h="965801">
                <a:tc>
                  <a:txBody>
                    <a:bodyPr/>
                    <a:lstStyle/>
                    <a:p>
                      <a:pPr algn="ctr"/>
                      <a:r>
                        <a:rPr lang="en-US" sz="2400" b="1" u="sng" dirty="0">
                          <a:latin typeface="Century Gothic" panose="020B0502020202020204" pitchFamily="34" charset="0"/>
                        </a:rPr>
                        <a:t>2019</a:t>
                      </a:r>
                      <a:r>
                        <a:rPr lang="en-US" sz="2400" b="1" u="sng" baseline="0" dirty="0">
                          <a:latin typeface="Century Gothic" panose="020B0502020202020204" pitchFamily="34" charset="0"/>
                        </a:rPr>
                        <a:t>/2020</a:t>
                      </a:r>
                      <a:endParaRPr lang="en-US" sz="2400" b="1" u="sng" dirty="0">
                        <a:latin typeface="Century Gothic" panose="020B0502020202020204" pitchFamily="34" charset="0"/>
                      </a:endParaRPr>
                    </a:p>
                    <a:p>
                      <a:pPr algn="ctr"/>
                      <a:r>
                        <a:rPr lang="en-US" sz="2600" b="1" u="none" dirty="0">
                          <a:latin typeface="Century Gothic" panose="020B0502020202020204" pitchFamily="34" charset="0"/>
                        </a:rPr>
                        <a:t>ACT </a:t>
                      </a:r>
                      <a:r>
                        <a:rPr lang="en-US" sz="2600" b="1" dirty="0">
                          <a:latin typeface="Century Gothic" panose="020B0502020202020204" pitchFamily="34" charset="0"/>
                        </a:rPr>
                        <a:t>Test Dates</a:t>
                      </a:r>
                    </a:p>
                  </a:txBody>
                  <a:tcPr/>
                </a:tc>
                <a:tc>
                  <a:txBody>
                    <a:bodyPr/>
                    <a:lstStyle/>
                    <a:p>
                      <a:pPr algn="ctr"/>
                      <a:r>
                        <a:rPr lang="en-US" sz="2600" dirty="0">
                          <a:latin typeface="Century Gothic" panose="020B0502020202020204" pitchFamily="34" charset="0"/>
                        </a:rPr>
                        <a:t>Registration </a:t>
                      </a:r>
                    </a:p>
                    <a:p>
                      <a:pPr algn="ctr"/>
                      <a:r>
                        <a:rPr lang="en-US" sz="2600" dirty="0">
                          <a:latin typeface="Century Gothic" panose="020B0502020202020204" pitchFamily="34" charset="0"/>
                        </a:rPr>
                        <a:t>Deadline</a:t>
                      </a:r>
                    </a:p>
                  </a:txBody>
                  <a:tcPr/>
                </a:tc>
                <a:extLst>
                  <a:ext uri="{0D108BD9-81ED-4DB2-BD59-A6C34878D82A}">
                    <a16:rowId xmlns:a16="http://schemas.microsoft.com/office/drawing/2014/main" val="10000"/>
                  </a:ext>
                </a:extLst>
              </a:tr>
              <a:tr h="558199">
                <a:tc>
                  <a:txBody>
                    <a:bodyPr/>
                    <a:lstStyle/>
                    <a:p>
                      <a:r>
                        <a:rPr lang="en-US" sz="2400" dirty="0">
                          <a:solidFill>
                            <a:schemeClr val="bg1"/>
                          </a:solidFill>
                          <a:latin typeface="Century Gothic" panose="020B0502020202020204" pitchFamily="34" charset="0"/>
                        </a:rPr>
                        <a:t>October 26, 2019</a:t>
                      </a:r>
                    </a:p>
                  </a:txBody>
                  <a:tcPr/>
                </a:tc>
                <a:tc>
                  <a:txBody>
                    <a:bodyPr/>
                    <a:lstStyle/>
                    <a:p>
                      <a:r>
                        <a:rPr lang="en-US" sz="2400" dirty="0">
                          <a:solidFill>
                            <a:srgbClr val="002060"/>
                          </a:solidFill>
                          <a:latin typeface="Century Gothic" panose="020B0502020202020204" pitchFamily="34" charset="0"/>
                        </a:rPr>
                        <a:t>September 20</a:t>
                      </a:r>
                    </a:p>
                  </a:txBody>
                  <a:tcPr/>
                </a:tc>
                <a:extLst>
                  <a:ext uri="{0D108BD9-81ED-4DB2-BD59-A6C34878D82A}">
                    <a16:rowId xmlns:a16="http://schemas.microsoft.com/office/drawing/2014/main" val="10001"/>
                  </a:ext>
                </a:extLst>
              </a:tr>
              <a:tr h="513899">
                <a:tc>
                  <a:txBody>
                    <a:bodyPr/>
                    <a:lstStyle/>
                    <a:p>
                      <a:r>
                        <a:rPr lang="en-US" sz="2400" dirty="0">
                          <a:solidFill>
                            <a:schemeClr val="bg1"/>
                          </a:solidFill>
                          <a:latin typeface="Century Gothic" panose="020B0502020202020204" pitchFamily="34" charset="0"/>
                        </a:rPr>
                        <a:t>December</a:t>
                      </a:r>
                      <a:r>
                        <a:rPr lang="en-US" sz="2400" baseline="0" dirty="0">
                          <a:solidFill>
                            <a:schemeClr val="bg1"/>
                          </a:solidFill>
                          <a:latin typeface="Century Gothic" panose="020B0502020202020204" pitchFamily="34" charset="0"/>
                        </a:rPr>
                        <a:t> 14, 2019</a:t>
                      </a:r>
                      <a:endParaRPr lang="en-US" sz="2400" dirty="0">
                        <a:solidFill>
                          <a:schemeClr val="bg1"/>
                        </a:solidFill>
                        <a:latin typeface="Century Gothic" panose="020B0502020202020204" pitchFamily="34" charset="0"/>
                      </a:endParaRPr>
                    </a:p>
                  </a:txBody>
                  <a:tcPr/>
                </a:tc>
                <a:tc>
                  <a:txBody>
                    <a:bodyPr/>
                    <a:lstStyle/>
                    <a:p>
                      <a:r>
                        <a:rPr lang="en-US" sz="2400" dirty="0">
                          <a:solidFill>
                            <a:srgbClr val="002060"/>
                          </a:solidFill>
                          <a:latin typeface="Century Gothic" panose="020B0502020202020204" pitchFamily="34" charset="0"/>
                        </a:rPr>
                        <a:t>November 8</a:t>
                      </a:r>
                    </a:p>
                  </a:txBody>
                  <a:tcPr/>
                </a:tc>
                <a:extLst>
                  <a:ext uri="{0D108BD9-81ED-4DB2-BD59-A6C34878D82A}">
                    <a16:rowId xmlns:a16="http://schemas.microsoft.com/office/drawing/2014/main" val="10002"/>
                  </a:ext>
                </a:extLst>
              </a:tr>
              <a:tr h="545799">
                <a:tc>
                  <a:txBody>
                    <a:bodyPr/>
                    <a:lstStyle/>
                    <a:p>
                      <a:r>
                        <a:rPr lang="en-US" sz="2400" dirty="0">
                          <a:solidFill>
                            <a:schemeClr val="bg1"/>
                          </a:solidFill>
                          <a:latin typeface="Century Gothic" panose="020B0502020202020204" pitchFamily="34" charset="0"/>
                        </a:rPr>
                        <a:t>February 8, 2020</a:t>
                      </a:r>
                    </a:p>
                  </a:txBody>
                  <a:tcPr/>
                </a:tc>
                <a:tc>
                  <a:txBody>
                    <a:bodyPr/>
                    <a:lstStyle/>
                    <a:p>
                      <a:r>
                        <a:rPr lang="en-US" sz="2400" dirty="0">
                          <a:solidFill>
                            <a:srgbClr val="002060"/>
                          </a:solidFill>
                          <a:latin typeface="Century Gothic" panose="020B0502020202020204" pitchFamily="34" charset="0"/>
                        </a:rPr>
                        <a:t>January 10</a:t>
                      </a:r>
                    </a:p>
                  </a:txBody>
                  <a:tcPr/>
                </a:tc>
                <a:extLst>
                  <a:ext uri="{0D108BD9-81ED-4DB2-BD59-A6C34878D82A}">
                    <a16:rowId xmlns:a16="http://schemas.microsoft.com/office/drawing/2014/main" val="10003"/>
                  </a:ext>
                </a:extLst>
              </a:tr>
              <a:tr h="577699">
                <a:tc>
                  <a:txBody>
                    <a:bodyPr/>
                    <a:lstStyle/>
                    <a:p>
                      <a:r>
                        <a:rPr lang="en-US" sz="2400" dirty="0">
                          <a:solidFill>
                            <a:schemeClr val="bg1"/>
                          </a:solidFill>
                          <a:latin typeface="Century Gothic" panose="020B0502020202020204" pitchFamily="34" charset="0"/>
                        </a:rPr>
                        <a:t>April 4, 2020</a:t>
                      </a:r>
                    </a:p>
                  </a:txBody>
                  <a:tcPr/>
                </a:tc>
                <a:tc>
                  <a:txBody>
                    <a:bodyPr/>
                    <a:lstStyle/>
                    <a:p>
                      <a:r>
                        <a:rPr lang="en-US" sz="2400" dirty="0">
                          <a:solidFill>
                            <a:srgbClr val="002060"/>
                          </a:solidFill>
                          <a:latin typeface="Century Gothic" panose="020B0502020202020204" pitchFamily="34" charset="0"/>
                        </a:rPr>
                        <a:t>February 28</a:t>
                      </a:r>
                    </a:p>
                  </a:txBody>
                  <a:tcPr/>
                </a:tc>
                <a:extLst>
                  <a:ext uri="{0D108BD9-81ED-4DB2-BD59-A6C34878D82A}">
                    <a16:rowId xmlns:a16="http://schemas.microsoft.com/office/drawing/2014/main" val="10004"/>
                  </a:ext>
                </a:extLst>
              </a:tr>
              <a:tr h="557610">
                <a:tc>
                  <a:txBody>
                    <a:bodyPr/>
                    <a:lstStyle/>
                    <a:p>
                      <a:r>
                        <a:rPr lang="en-US" sz="2400" dirty="0">
                          <a:solidFill>
                            <a:schemeClr val="bg1"/>
                          </a:solidFill>
                          <a:latin typeface="Century Gothic" panose="020B0502020202020204" pitchFamily="34" charset="0"/>
                        </a:rPr>
                        <a:t>June 13, 2020</a:t>
                      </a:r>
                    </a:p>
                  </a:txBody>
                  <a:tcPr/>
                </a:tc>
                <a:tc>
                  <a:txBody>
                    <a:bodyPr/>
                    <a:lstStyle/>
                    <a:p>
                      <a:r>
                        <a:rPr lang="en-US" sz="2400" dirty="0">
                          <a:solidFill>
                            <a:srgbClr val="002060"/>
                          </a:solidFill>
                          <a:latin typeface="Century Gothic" panose="020B0502020202020204" pitchFamily="34" charset="0"/>
                        </a:rPr>
                        <a:t>May 8</a:t>
                      </a:r>
                    </a:p>
                  </a:txBody>
                  <a:tcPr/>
                </a:tc>
                <a:extLst>
                  <a:ext uri="{0D108BD9-81ED-4DB2-BD59-A6C34878D82A}">
                    <a16:rowId xmlns:a16="http://schemas.microsoft.com/office/drawing/2014/main" val="2444231715"/>
                  </a:ext>
                </a:extLst>
              </a:tr>
              <a:tr h="557610">
                <a:tc>
                  <a:txBody>
                    <a:bodyPr/>
                    <a:lstStyle/>
                    <a:p>
                      <a:r>
                        <a:rPr lang="en-US" sz="2400" dirty="0">
                          <a:solidFill>
                            <a:schemeClr val="bg1"/>
                          </a:solidFill>
                          <a:latin typeface="Century Gothic" panose="020B0502020202020204" pitchFamily="34" charset="0"/>
                        </a:rPr>
                        <a:t>July</a:t>
                      </a:r>
                      <a:r>
                        <a:rPr lang="en-US" sz="2400" baseline="0" dirty="0">
                          <a:solidFill>
                            <a:schemeClr val="bg1"/>
                          </a:solidFill>
                          <a:latin typeface="Century Gothic" panose="020B0502020202020204" pitchFamily="34" charset="0"/>
                        </a:rPr>
                        <a:t> 18, 2020</a:t>
                      </a:r>
                      <a:endParaRPr lang="en-US" sz="2400" dirty="0">
                        <a:solidFill>
                          <a:schemeClr val="bg1"/>
                        </a:solidFill>
                        <a:latin typeface="Century Gothic" panose="020B0502020202020204" pitchFamily="34" charset="0"/>
                      </a:endParaRPr>
                    </a:p>
                  </a:txBody>
                  <a:tcPr/>
                </a:tc>
                <a:tc>
                  <a:txBody>
                    <a:bodyPr/>
                    <a:lstStyle/>
                    <a:p>
                      <a:r>
                        <a:rPr lang="en-US" sz="2400" dirty="0">
                          <a:solidFill>
                            <a:srgbClr val="002060"/>
                          </a:solidFill>
                          <a:latin typeface="Century Gothic" panose="020B0502020202020204" pitchFamily="34" charset="0"/>
                        </a:rPr>
                        <a:t>June 19</a:t>
                      </a:r>
                    </a:p>
                  </a:txBody>
                  <a:tcPr/>
                </a:tc>
                <a:extLst>
                  <a:ext uri="{0D108BD9-81ED-4DB2-BD59-A6C34878D82A}">
                    <a16:rowId xmlns:a16="http://schemas.microsoft.com/office/drawing/2014/main" val="4044528581"/>
                  </a:ext>
                </a:extLst>
              </a:tr>
            </a:tbl>
          </a:graphicData>
        </a:graphic>
      </p:graphicFrame>
      <p:sp>
        <p:nvSpPr>
          <p:cNvPr id="3" name="TextBox 2"/>
          <p:cNvSpPr txBox="1"/>
          <p:nvPr/>
        </p:nvSpPr>
        <p:spPr>
          <a:xfrm>
            <a:off x="152400" y="6248400"/>
            <a:ext cx="8917826" cy="353943"/>
          </a:xfrm>
          <a:prstGeom prst="rect">
            <a:avLst/>
          </a:prstGeom>
          <a:noFill/>
        </p:spPr>
        <p:txBody>
          <a:bodyPr wrap="none" rtlCol="0">
            <a:spAutoFit/>
          </a:bodyPr>
          <a:lstStyle/>
          <a:p>
            <a:r>
              <a:rPr lang="en-US" sz="1700" dirty="0"/>
              <a:t>* If you register after the registration deadline, there may be an additional late fee.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3cb217d1-d294-4ecc-8f48-15db816137fd">
      <UserInfo>
        <DisplayName>Baskerville, Katherine M</DisplayName>
        <AccountId>8</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2CDAE74AAB80D498F53C7EF8912B6DD" ma:contentTypeVersion="9" ma:contentTypeDescription="Create a new document." ma:contentTypeScope="" ma:versionID="ac860d267b337e4a9824dfc61faf2692">
  <xsd:schema xmlns:xsd="http://www.w3.org/2001/XMLSchema" xmlns:xs="http://www.w3.org/2001/XMLSchema" xmlns:p="http://schemas.microsoft.com/office/2006/metadata/properties" xmlns:ns3="3cb217d1-d294-4ecc-8f48-15db816137fd" xmlns:ns4="d193cf94-07f2-481d-b24c-26575ec05c54" targetNamespace="http://schemas.microsoft.com/office/2006/metadata/properties" ma:root="true" ma:fieldsID="c457e50598feabdbb51b1d76c76e4264" ns3:_="" ns4:_="">
    <xsd:import namespace="3cb217d1-d294-4ecc-8f48-15db816137fd"/>
    <xsd:import namespace="d193cf94-07f2-481d-b24c-26575ec05c54"/>
    <xsd:element name="properties">
      <xsd:complexType>
        <xsd:sequence>
          <xsd:element name="documentManagement">
            <xsd:complexType>
              <xsd:all>
                <xsd:element ref="ns3:SharedWithUsers" minOccurs="0"/>
                <xsd:element ref="ns3:SharingHintHash" minOccurs="0"/>
                <xsd:element ref="ns3:SharedWithDetails" minOccurs="0"/>
                <xsd:element ref="ns4:MediaServiceMetadata" minOccurs="0"/>
                <xsd:element ref="ns4:MediaServiceFastMetadata" minOccurs="0"/>
                <xsd:element ref="ns4:MediaServiceEventHashCode" minOccurs="0"/>
                <xsd:element ref="ns4:MediaServiceGenerationTim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b217d1-d294-4ecc-8f48-15db816137fd"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193cf94-07f2-481d-b24c-26575ec05c54"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38ADE7B-852E-4F13-89ED-DAFB760F4229}">
  <ds:schemaRefs>
    <ds:schemaRef ds:uri="http://purl.org/dc/elements/1.1/"/>
    <ds:schemaRef ds:uri="http://schemas.microsoft.com/office/2006/metadata/properties"/>
    <ds:schemaRef ds:uri="3cb217d1-d294-4ecc-8f48-15db816137fd"/>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d193cf94-07f2-481d-b24c-26575ec05c54"/>
    <ds:schemaRef ds:uri="http://www.w3.org/XML/1998/namespace"/>
  </ds:schemaRefs>
</ds:datastoreItem>
</file>

<file path=customXml/itemProps2.xml><?xml version="1.0" encoding="utf-8"?>
<ds:datastoreItem xmlns:ds="http://schemas.openxmlformats.org/officeDocument/2006/customXml" ds:itemID="{0E4C071D-1AB9-4693-B12F-8F8E6AFF6349}">
  <ds:schemaRefs>
    <ds:schemaRef ds:uri="http://schemas.microsoft.com/sharepoint/v3/contenttype/forms"/>
  </ds:schemaRefs>
</ds:datastoreItem>
</file>

<file path=customXml/itemProps3.xml><?xml version="1.0" encoding="utf-8"?>
<ds:datastoreItem xmlns:ds="http://schemas.openxmlformats.org/officeDocument/2006/customXml" ds:itemID="{7DA92D38-E18D-42C7-95F2-C52C92A38A8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b217d1-d294-4ecc-8f48-15db816137fd"/>
    <ds:schemaRef ds:uri="d193cf94-07f2-481d-b24c-26575ec05c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316</TotalTime>
  <Words>2236</Words>
  <Application>Microsoft Office PowerPoint</Application>
  <PresentationFormat>On-screen Show (4:3)</PresentationFormat>
  <Paragraphs>315</Paragraphs>
  <Slides>24</Slides>
  <Notes>19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GungsuhChe</vt:lpstr>
      <vt:lpstr>Arial</vt:lpstr>
      <vt:lpstr>Calibri</vt:lpstr>
      <vt:lpstr>Century Gothic</vt:lpstr>
      <vt:lpstr>Courier New</vt:lpstr>
      <vt:lpstr>Gill Sans Ultra Bold</vt:lpstr>
      <vt:lpstr>Wingdings</vt:lpstr>
      <vt:lpstr>Wingdings 2</vt:lpstr>
      <vt:lpstr>Quotable</vt:lpstr>
      <vt:lpstr>Your Future  Planning for life after High School </vt:lpstr>
      <vt:lpstr>Handout:</vt:lpstr>
      <vt:lpstr> Student Services Staff</vt:lpstr>
      <vt:lpstr>It is Important to continue your education – you have options!</vt:lpstr>
      <vt:lpstr>Step 1: Career Exploration</vt:lpstr>
      <vt:lpstr>Career Exploration Step 1 Continued…</vt:lpstr>
      <vt:lpstr>Step 2:  Academic Preparation</vt:lpstr>
      <vt:lpstr>ACT/SAT College Entrance Exams Step 2 Continued…</vt:lpstr>
      <vt:lpstr>ACT Winter/Spring Test Dates Step 2 Continued…</vt:lpstr>
      <vt:lpstr>ACT &amp; SAT Study Resources</vt:lpstr>
      <vt:lpstr>Accuplacer</vt:lpstr>
      <vt:lpstr>Step 3: Set Goals </vt:lpstr>
      <vt:lpstr>Step 4: Develop a  list of colleges</vt:lpstr>
      <vt:lpstr>Step 5: Scholarships &amp; Financial Opportunities </vt:lpstr>
      <vt:lpstr>Did you know…</vt:lpstr>
      <vt:lpstr>South Dakota Opportunity Scholarship       $6,500</vt:lpstr>
      <vt:lpstr>Dakota Corps Scholarship Step 5 Continued…</vt:lpstr>
      <vt:lpstr>Step 6: Application Process</vt:lpstr>
      <vt:lpstr>SD College Admission Requirements Step 6 Continued…</vt:lpstr>
      <vt:lpstr>Step 7: Decide!</vt:lpstr>
      <vt:lpstr>www.rcas.org</vt:lpstr>
      <vt:lpstr>Post-High Planning Day September 26, 2019 @ the Civic Center</vt:lpstr>
      <vt:lpstr>Register for Post  High Planning Day</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Future  Planning for life after High School</dc:title>
  <dc:creator>Good, Melissa M.</dc:creator>
  <cp:lastModifiedBy>Good, Melissa M</cp:lastModifiedBy>
  <cp:revision>28</cp:revision>
  <cp:lastPrinted>2019-09-16T15:44:19Z</cp:lastPrinted>
  <dcterms:created xsi:type="dcterms:W3CDTF">2018-08-31T20:03:11Z</dcterms:created>
  <dcterms:modified xsi:type="dcterms:W3CDTF">2019-09-16T15:44:45Z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0x010100E2CDAE74AAB80D498F53C7EF8912B6DD</vt:lpwstr>
  </property>
</Properties>
</file>